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comments/comment1.xml" ContentType="application/vnd.openxmlformats-officedocument.presentationml.comment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21"/>
  </p:notesMasterIdLst>
  <p:sldIdLst>
    <p:sldId id="256" r:id="rId2"/>
    <p:sldId id="269" r:id="rId3"/>
    <p:sldId id="257" r:id="rId4"/>
    <p:sldId id="258" r:id="rId5"/>
    <p:sldId id="259" r:id="rId6"/>
    <p:sldId id="260" r:id="rId7"/>
    <p:sldId id="266" r:id="rId8"/>
    <p:sldId id="261" r:id="rId9"/>
    <p:sldId id="262" r:id="rId10"/>
    <p:sldId id="271" r:id="rId11"/>
    <p:sldId id="263" r:id="rId12"/>
    <p:sldId id="270" r:id="rId13"/>
    <p:sldId id="273" r:id="rId14"/>
    <p:sldId id="274" r:id="rId15"/>
    <p:sldId id="275" r:id="rId16"/>
    <p:sldId id="276" r:id="rId17"/>
    <p:sldId id="268" r:id="rId18"/>
    <p:sldId id="265" r:id="rId19"/>
    <p:sldId id="277" r:id="rId2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aime Jiménez" initials="JJ" lastIdx="1" clrIdx="0">
    <p:extLst>
      <p:ext uri="{19B8F6BF-5375-455C-9EA6-DF929625EA0E}">
        <p15:presenceInfo xmlns:p15="http://schemas.microsoft.com/office/powerpoint/2012/main" userId="38fc6f4429c96226"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FF99"/>
    <a:srgbClr val="0D0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99E44C-63B7-433B-9F45-ABA1607A8316}" v="1" dt="2020-03-11T23:53:18.48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308" autoAdjust="0"/>
    <p:restoredTop sz="94660"/>
  </p:normalViewPr>
  <p:slideViewPr>
    <p:cSldViewPr snapToGrid="0">
      <p:cViewPr varScale="1">
        <p:scale>
          <a:sx n="87" d="100"/>
          <a:sy n="87" d="100"/>
        </p:scale>
        <p:origin x="51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 Id="rId27" Type="http://schemas.microsoft.com/office/2015/10/relationships/revisionInfo" Target="revisionInfo.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03-11T17:53:01.373" idx="1">
    <p:pos x="10" y="10"/>
    <p:text>por cada actividad poner como se logro</p:text>
    <p:extLst>
      <p:ext uri="{C676402C-5697-4E1C-873F-D02D1690AC5C}">
        <p15:threadingInfo xmlns:p15="http://schemas.microsoft.com/office/powerpoint/2012/main" timeZoneBias="36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E6A02A8-7EDB-4E18-B97B-D4EEB3D2C291}" type="datetimeFigureOut">
              <a:rPr lang="es-MX" smtClean="0"/>
              <a:t>31/03/2020</a:t>
            </a:fld>
            <a:endParaRPr lang="es-MX"/>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CD4D0B4-AD45-4AF5-9044-296AE5BB6F73}" type="slidenum">
              <a:rPr lang="es-MX" smtClean="0"/>
              <a:t>‹Nº›</a:t>
            </a:fld>
            <a:endParaRPr lang="es-MX"/>
          </a:p>
        </p:txBody>
      </p:sp>
    </p:spTree>
    <p:extLst>
      <p:ext uri="{BB962C8B-B14F-4D97-AF65-F5344CB8AC3E}">
        <p14:creationId xmlns:p14="http://schemas.microsoft.com/office/powerpoint/2010/main" val="1858385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tx2">
                  <a:lumMod val="5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s-ES"/>
              <a:t>Haga clic para modificar el estilo de título del patrón</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B5A866A8-A0E5-409A-8FD8-C090B06FED4A}" type="datetime1">
              <a:rPr lang="en-US" smtClean="0"/>
              <a:t>3/31/2020</a:t>
            </a:fld>
            <a:endParaRPr lang="en-US" dirty="0"/>
          </a:p>
        </p:txBody>
      </p:sp>
      <p:sp>
        <p:nvSpPr>
          <p:cNvPr id="5" name="Footer Placeholder 4"/>
          <p:cNvSpPr>
            <a:spLocks noGrp="1"/>
          </p:cNvSpPr>
          <p:nvPr>
            <p:ph type="ftr" sz="quarter" idx="11"/>
          </p:nvPr>
        </p:nvSpPr>
        <p:spPr>
          <a:xfrm>
            <a:off x="1876424" y="5410201"/>
            <a:ext cx="5124886" cy="365125"/>
          </a:xfrm>
        </p:spPr>
        <p:txBody>
          <a:bodyPr/>
          <a:lstStyle/>
          <a:p>
            <a:endParaRPr lang="en-US" dirty="0"/>
          </a:p>
        </p:txBody>
      </p:sp>
      <p:sp>
        <p:nvSpPr>
          <p:cNvPr id="6" name="Slide Number Placeholder 5"/>
          <p:cNvSpPr>
            <a:spLocks noGrp="1"/>
          </p:cNvSpPr>
          <p:nvPr>
            <p:ph type="sldNum" sz="quarter" idx="12"/>
          </p:nvPr>
        </p:nvSpPr>
        <p:spPr>
          <a:xfrm>
            <a:off x="9896911" y="5410199"/>
            <a:ext cx="771089" cy="365125"/>
          </a:xfrm>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293309712"/>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s-ES"/>
              <a:t>Haga clic en el icono para agregar una imagen</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9892E13-99D0-4EFB-9F1A-5896E9884E38}"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337701554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D782158F-D2C9-4938-8878-17C9A5E63E6F}"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46989092"/>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s-ES"/>
              <a:t>Haga clic para modificar el estilo de título del patrón</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C1DB1FB6-A1CF-45AD-A259-5F5FFA473584}"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106859642"/>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s-ES"/>
              <a:t>Haga clic para modificar el estilo de título del patrón</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1C81F93A-BC87-4266-B9FE-38D23CF09BE5}"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85893538"/>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s-ES"/>
              <a:t>Haga clic para modificar el estilo de título del patrón</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E6183B41-F14D-45A6-B056-1F1FF3A3F338}" type="datetime1">
              <a:rPr lang="en-US" smtClean="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85712940"/>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s-ES"/>
              <a:t>Haga clic para modificar el estilo de título del patrón</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s-ES"/>
              <a:t>Haga clic en el icono para agregar una imagen</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
        <p:nvSpPr>
          <p:cNvPr id="3" name="Date Placeholder 2"/>
          <p:cNvSpPr>
            <a:spLocks noGrp="1"/>
          </p:cNvSpPr>
          <p:nvPr>
            <p:ph type="dt" sz="half" idx="10"/>
          </p:nvPr>
        </p:nvSpPr>
        <p:spPr/>
        <p:txBody>
          <a:bodyPr/>
          <a:lstStyle/>
          <a:p>
            <a:fld id="{ACCFA6A6-17B1-4E87-9969-6D52235C3E6F}" type="datetime1">
              <a:rPr lang="en-US" smtClean="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32658035"/>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5DB6BF9C-F6C1-4F53-ACFA-14AD7B0D52BC}" type="datetime1">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2259258915"/>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s-ES"/>
              <a:t>Haga clic para modificar el estilo de título del patrón</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833A8FEB-80BA-4794-B9E0-2889536045FA}" type="datetime1">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03682954"/>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10"/>
          </p:nvPr>
        </p:nvSpPr>
        <p:spPr/>
        <p:txBody>
          <a:bodyPr/>
          <a:lstStyle/>
          <a:p>
            <a:fld id="{4E8ECB8D-BD73-4255-8B6F-6A026B8CF05E}" type="datetime1">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32576393"/>
      </p:ext>
    </p:extLst>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s-ES"/>
              <a:t>Haga clic para modificar el estilo de título del patrón</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Date Placeholder 3"/>
          <p:cNvSpPr>
            <a:spLocks noGrp="1"/>
          </p:cNvSpPr>
          <p:nvPr>
            <p:ph type="dt" sz="half" idx="10"/>
          </p:nvPr>
        </p:nvSpPr>
        <p:spPr/>
        <p:txBody>
          <a:bodyPr/>
          <a:lstStyle/>
          <a:p>
            <a:fld id="{61EB886A-A432-47A6-93AB-3A44073C7A42}" type="datetime1">
              <a:rPr lang="en-US" smtClean="0"/>
              <a:t>3/31/2020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280527839"/>
      </p:ext>
    </p:extLst>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Date Placeholder 4"/>
          <p:cNvSpPr>
            <a:spLocks noGrp="1"/>
          </p:cNvSpPr>
          <p:nvPr>
            <p:ph type="dt" sz="half" idx="10"/>
          </p:nvPr>
        </p:nvSpPr>
        <p:spPr/>
        <p:txBody>
          <a:bodyPr/>
          <a:lstStyle/>
          <a:p>
            <a:fld id="{650F292D-6A5E-4208-A073-4833127FA022}"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641043406"/>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s-ES"/>
              <a:t>Haga clic para modificar el estilo de título del patrón</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Content Placeholder 3"/>
          <p:cNvSpPr>
            <a:spLocks noGrp="1"/>
          </p:cNvSpPr>
          <p:nvPr>
            <p:ph sz="half" idx="2"/>
          </p:nvPr>
        </p:nvSpPr>
        <p:spPr>
          <a:xfrm>
            <a:off x="1141410" y="3073397"/>
            <a:ext cx="4878391"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Content Placeholder 5"/>
          <p:cNvSpPr>
            <a:spLocks noGrp="1"/>
          </p:cNvSpPr>
          <p:nvPr>
            <p:ph sz="quarter" idx="4"/>
          </p:nvPr>
        </p:nvSpPr>
        <p:spPr>
          <a:xfrm>
            <a:off x="6172200" y="3073397"/>
            <a:ext cx="4875210" cy="2717801"/>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7" name="Date Placeholder 6"/>
          <p:cNvSpPr>
            <a:spLocks noGrp="1"/>
          </p:cNvSpPr>
          <p:nvPr>
            <p:ph type="dt" sz="half" idx="10"/>
          </p:nvPr>
        </p:nvSpPr>
        <p:spPr/>
        <p:txBody>
          <a:bodyPr/>
          <a:lstStyle/>
          <a:p>
            <a:fld id="{02C3203C-C642-4990-A10E-71581DB28981}" type="datetime1">
              <a:rPr lang="en-US" smtClean="0"/>
              <a:t>3/31/2020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1518128686"/>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dirty="0"/>
          </a:p>
        </p:txBody>
      </p:sp>
      <p:sp>
        <p:nvSpPr>
          <p:cNvPr id="3" name="Date Placeholder 2"/>
          <p:cNvSpPr>
            <a:spLocks noGrp="1"/>
          </p:cNvSpPr>
          <p:nvPr>
            <p:ph type="dt" sz="half" idx="10"/>
          </p:nvPr>
        </p:nvSpPr>
        <p:spPr/>
        <p:txBody>
          <a:bodyPr/>
          <a:lstStyle/>
          <a:p>
            <a:fld id="{87BE8ADE-887B-4377-B551-A450BD37ECA8}" type="datetime1">
              <a:rPr lang="en-US" smtClean="0"/>
              <a:t>3/31/2020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4592264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779BD7-9118-4160-9A70-A7E091BC6E41}" type="datetime1">
              <a:rPr lang="en-US" smtClean="0"/>
              <a:t>3/31/2020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574456329"/>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s-ES"/>
              <a:t>Haga clic para modificar el estilo de título del patrón</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8A45C6FA-9D68-4611-B703-8F483B218E4B}"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4103606441"/>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s-ES"/>
              <a:t>Haga clic para modificar el estilo de título del patrón</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a:t>Haga clic en el icono para agregar una imagen</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Date Placeholder 4"/>
          <p:cNvSpPr>
            <a:spLocks noGrp="1"/>
          </p:cNvSpPr>
          <p:nvPr>
            <p:ph type="dt" sz="half" idx="10"/>
          </p:nvPr>
        </p:nvSpPr>
        <p:spPr/>
        <p:txBody>
          <a:bodyPr/>
          <a:lstStyle/>
          <a:p>
            <a:fld id="{573C1FDA-835F-4771-B4E8-5365A7F2468E}" type="datetime1">
              <a:rPr lang="en-US" smtClean="0"/>
              <a:t>3/31/2020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‹Nº›</a:t>
            </a:fld>
            <a:endParaRPr lang="en-US" dirty="0"/>
          </a:p>
        </p:txBody>
      </p:sp>
    </p:spTree>
    <p:extLst>
      <p:ext uri="{BB962C8B-B14F-4D97-AF65-F5344CB8AC3E}">
        <p14:creationId xmlns:p14="http://schemas.microsoft.com/office/powerpoint/2010/main" val="939923429"/>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a:gradFill flip="none" rotWithShape="1">
            <a:gsLst>
              <a:gs pos="0">
                <a:schemeClr val="tx2"/>
              </a:gs>
              <a:gs pos="100000">
                <a:schemeClr val="tx2">
                  <a:lumMod val="50000"/>
                </a:schemeClr>
              </a:gs>
            </a:gsLst>
            <a:lin ang="5400000" scaled="0"/>
            <a:tileRect/>
          </a:gradFill>
        </p:grpSpPr>
        <p:grpSp>
          <p:nvGrpSpPr>
            <p:cNvPr id="9" name="Group 8"/>
            <p:cNvGrpSpPr/>
            <p:nvPr/>
          </p:nvGrpSpPr>
          <p:grpSpPr>
            <a:xfrm>
              <a:off x="-14288" y="0"/>
              <a:ext cx="1220788" cy="6858001"/>
              <a:chOff x="-14288" y="0"/>
              <a:chExt cx="1220788" cy="6858001"/>
            </a:xfrm>
            <a:grp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p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15CA015-EEDF-4A99-AA5D-C82688A0AE9C}" type="datetime1">
              <a:rPr lang="en-US" smtClean="0"/>
              <a:t>3/31/2020</a:t>
            </a:fld>
            <a:endParaRPr lang="en-US" dirty="0"/>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6D22F896-40B5-4ADD-8801-0D06FADFA095}" type="slidenum">
              <a:rPr lang="en-US" smtClean="0"/>
              <a:pPr/>
              <a:t>‹Nº›</a:t>
            </a:fld>
            <a:endParaRPr lang="en-US" dirty="0"/>
          </a:p>
        </p:txBody>
      </p:sp>
    </p:spTree>
    <p:extLst>
      <p:ext uri="{BB962C8B-B14F-4D97-AF65-F5344CB8AC3E}">
        <p14:creationId xmlns:p14="http://schemas.microsoft.com/office/powerpoint/2010/main" val="1624521560"/>
      </p:ext>
    </p:extLst>
  </p:cSld>
  <p:clrMap bg1="dk1" tx1="lt1" bg2="dk2" tx2="lt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ransition spd="slow">
    <p:wipe/>
  </p:transition>
  <p:hf hdr="0" dt="0"/>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malexandergl76.wixsite.com/tdviberopuebla" TargetMode="External"/><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image" Target="../media/image1.jpeg"/><Relationship Id="rId1" Type="http://schemas.openxmlformats.org/officeDocument/2006/relationships/slideLayout" Target="../slideLayouts/slideLayout1.xml"/><Relationship Id="rId6" Type="http://schemas.microsoft.com/office/2007/relationships/hdphoto" Target="../media/hdphoto1.wdp"/><Relationship Id="rId5" Type="http://schemas.openxmlformats.org/officeDocument/2006/relationships/image" Target="../media/image4.png"/><Relationship Id="rId10" Type="http://schemas.microsoft.com/office/2007/relationships/hdphoto" Target="../media/hdphoto2.wdp"/><Relationship Id="rId4" Type="http://schemas.openxmlformats.org/officeDocument/2006/relationships/image" Target="../media/image3.jpe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G"/><Relationship Id="rId1" Type="http://schemas.openxmlformats.org/officeDocument/2006/relationships/slideLayout" Target="../slideLayouts/slideLayout2.xml"/><Relationship Id="rId4" Type="http://schemas.openxmlformats.org/officeDocument/2006/relationships/image" Target="../media/image17.JPG"/></Relationships>
</file>

<file path=ppt/slides/_rels/slide1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0.JPG"/></Relationships>
</file>

<file path=ppt/slides/_rels/slide17.xml.rels><?xml version="1.0" encoding="UTF-8" standalone="yes"?>
<Relationships xmlns="http://schemas.openxmlformats.org/package/2006/relationships"><Relationship Id="rId2" Type="http://schemas.openxmlformats.org/officeDocument/2006/relationships/hyperlink" Target="https://malexandergl76.wixsite.com/tdviberopuebla/primera-visit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http://search.ebscohost.com/login.aspx?direct=true&amp;db=aci&amp;AN=135595943&amp;site=ehost-live" TargetMode="External"/><Relationship Id="rId2" Type="http://schemas.openxmlformats.org/officeDocument/2006/relationships/hyperlink" Target="http://search.ebscohost.com/login.aspx?direct=true&amp;db=aci&amp;AN=135595943&amp;site=eho" TargetMode="External"/><Relationship Id="rId1" Type="http://schemas.openxmlformats.org/officeDocument/2006/relationships/slideLayout" Target="../slideLayouts/slideLayout2.xml"/><Relationship Id="rId5" Type="http://schemas.openxmlformats.org/officeDocument/2006/relationships/hyperlink" Target="https://www.iso.org/home.html" TargetMode="External"/><Relationship Id="rId4" Type="http://schemas.openxmlformats.org/officeDocument/2006/relationships/hyperlink" Target="https://doi.org/10.1155/2019/9397527" TargetMode="Externa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5.xml"/><Relationship Id="rId2" Type="http://schemas.openxmlformats.org/officeDocument/2006/relationships/slide" Target="slide1.xml"/><Relationship Id="rId1" Type="http://schemas.openxmlformats.org/officeDocument/2006/relationships/slideLayout" Target="../slideLayouts/slideLayout2.xml"/><Relationship Id="rId4" Type="http://schemas.openxmlformats.org/officeDocument/2006/relationships/slide" Target="slide1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146" name="Group 100">
            <a:extLst>
              <a:ext uri="{FF2B5EF4-FFF2-40B4-BE49-F238E27FC236}">
                <a16:creationId xmlns:a16="http://schemas.microsoft.com/office/drawing/2014/main" id="{68961809-266D-4B4D-BE74-84C1B3CD6F2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47" name="Rectangle 101">
              <a:extLst>
                <a:ext uri="{FF2B5EF4-FFF2-40B4-BE49-F238E27FC236}">
                  <a16:creationId xmlns:a16="http://schemas.microsoft.com/office/drawing/2014/main" id="{A14E90A2-C55C-4A5B-A1CA-600A3ADCEE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 name="Picture 2">
              <a:extLst>
                <a:ext uri="{FF2B5EF4-FFF2-40B4-BE49-F238E27FC236}">
                  <a16:creationId xmlns:a16="http://schemas.microsoft.com/office/drawing/2014/main" id="{5C269CFD-5B02-4090-8D3A-DF39B5F4C353}"/>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96" name="Imagen 95" descr="Imagen que contiene interior, edificio, silla, tabla&#10;&#10;Descripción generada automáticamente">
            <a:extLst>
              <a:ext uri="{FF2B5EF4-FFF2-40B4-BE49-F238E27FC236}">
                <a16:creationId xmlns:a16="http://schemas.microsoft.com/office/drawing/2014/main" id="{78928554-7BC0-4C37-A248-FEDAE9F7A2B1}"/>
              </a:ext>
            </a:extLst>
          </p:cNvPr>
          <p:cNvPicPr>
            <a:picLocks noChangeAspect="1"/>
          </p:cNvPicPr>
          <p:nvPr/>
        </p:nvPicPr>
        <p:blipFill rotWithShape="1">
          <a:blip r:embed="rId4">
            <a:alphaModFix amt="30000"/>
          </a:blip>
          <a:srcRect b="5830"/>
          <a:stretch/>
        </p:blipFill>
        <p:spPr>
          <a:xfrm>
            <a:off x="3611" y="10"/>
            <a:ext cx="12188389" cy="6857990"/>
          </a:xfrm>
          <a:prstGeom prst="rect">
            <a:avLst/>
          </a:prstGeom>
        </p:spPr>
      </p:pic>
      <p:grpSp>
        <p:nvGrpSpPr>
          <p:cNvPr id="105" name="Group 104">
            <a:extLst>
              <a:ext uri="{FF2B5EF4-FFF2-40B4-BE49-F238E27FC236}">
                <a16:creationId xmlns:a16="http://schemas.microsoft.com/office/drawing/2014/main" id="{B2086F72-9495-4DC4-839B-72567BA8D6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5895" y="2235200"/>
            <a:ext cx="10982062" cy="2396067"/>
            <a:chOff x="605895" y="2235200"/>
            <a:chExt cx="10982062" cy="2396067"/>
          </a:xfrm>
        </p:grpSpPr>
        <p:sp>
          <p:nvSpPr>
            <p:cNvPr id="106" name="Round Diagonal Corner Rectangle 7">
              <a:extLst>
                <a:ext uri="{FF2B5EF4-FFF2-40B4-BE49-F238E27FC236}">
                  <a16:creationId xmlns:a16="http://schemas.microsoft.com/office/drawing/2014/main" id="{80C915C2-7A87-4547-97CA-A14D39AB28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82333" y="2235200"/>
              <a:ext cx="7027334" cy="2396067"/>
            </a:xfrm>
            <a:prstGeom prst="round2DiagRect">
              <a:avLst>
                <a:gd name="adj1" fmla="val 9246"/>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07" name="Group 106">
              <a:extLst>
                <a:ext uri="{FF2B5EF4-FFF2-40B4-BE49-F238E27FC236}">
                  <a16:creationId xmlns:a16="http://schemas.microsoft.com/office/drawing/2014/main" id="{7C3B34D4-8ACE-49A6-A4B3-29916A53B5AD}"/>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605895" y="2900097"/>
              <a:ext cx="10982062" cy="1211524"/>
              <a:chOff x="605895" y="2900097"/>
              <a:chExt cx="10982062" cy="1211524"/>
            </a:xfrm>
          </p:grpSpPr>
          <p:sp>
            <p:nvSpPr>
              <p:cNvPr id="108" name="Freeform 32">
                <a:extLst>
                  <a:ext uri="{FF2B5EF4-FFF2-40B4-BE49-F238E27FC236}">
                    <a16:creationId xmlns:a16="http://schemas.microsoft.com/office/drawing/2014/main" id="{5516CB95-0B27-48B5-AADE-72B57A6C798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9653587" y="33797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09" name="Freeform 33">
                <a:extLst>
                  <a:ext uri="{FF2B5EF4-FFF2-40B4-BE49-F238E27FC236}">
                    <a16:creationId xmlns:a16="http://schemas.microsoft.com/office/drawing/2014/main" id="{5E314680-0A6F-49E3-8019-9616313D830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0078244" y="33107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0" name="Freeform 34">
                <a:extLst>
                  <a:ext uri="{FF2B5EF4-FFF2-40B4-BE49-F238E27FC236}">
                    <a16:creationId xmlns:a16="http://schemas.microsoft.com/office/drawing/2014/main" id="{E822FA8D-1CAD-48AC-8AAF-AC9B13E44127}"/>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flipV="1">
                <a:off x="11146631" y="35742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1" name="Freeform 37">
                <a:extLst>
                  <a:ext uri="{FF2B5EF4-FFF2-40B4-BE49-F238E27FC236}">
                    <a16:creationId xmlns:a16="http://schemas.microsoft.com/office/drawing/2014/main" id="{B1780F53-5CB6-4C66-BE5C-CBB98ACBC4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flipV="1">
                <a:off x="10230644" y="30345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2" name="Freeform 35">
                <a:extLst>
                  <a:ext uri="{FF2B5EF4-FFF2-40B4-BE49-F238E27FC236}">
                    <a16:creationId xmlns:a16="http://schemas.microsoft.com/office/drawing/2014/main" id="{781B98D4-7596-46BD-BB6D-0FAA51C38C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034587" y="25627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3" name="Freeform 36">
                <a:extLst>
                  <a:ext uri="{FF2B5EF4-FFF2-40B4-BE49-F238E27FC236}">
                    <a16:creationId xmlns:a16="http://schemas.microsoft.com/office/drawing/2014/main" id="{68558D61-DFBE-4A2C-8DBD-43BAFA68DD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0747375" y="32326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4" name="Freeform 38">
                <a:extLst>
                  <a:ext uri="{FF2B5EF4-FFF2-40B4-BE49-F238E27FC236}">
                    <a16:creationId xmlns:a16="http://schemas.microsoft.com/office/drawing/2014/main" id="{5646C634-CAD3-432B-BD41-CDE0F526E626}"/>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11399044" y="30953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5" name="Freeform 39">
                <a:extLst>
                  <a:ext uri="{FF2B5EF4-FFF2-40B4-BE49-F238E27FC236}">
                    <a16:creationId xmlns:a16="http://schemas.microsoft.com/office/drawing/2014/main" id="{72B91DC4-A905-421C-B77D-3AB7CA3AC2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5400000">
                <a:off x="10353675" y="21531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6" name="Freeform 40">
                <a:extLst>
                  <a:ext uri="{FF2B5EF4-FFF2-40B4-BE49-F238E27FC236}">
                    <a16:creationId xmlns:a16="http://schemas.microsoft.com/office/drawing/2014/main" id="{7A50FBDE-0FD3-4C3E-AB4C-40DD78E1AAD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5400000">
                <a:off x="9848850" y="33088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7" name="Rectangle 41">
                <a:extLst>
                  <a:ext uri="{FF2B5EF4-FFF2-40B4-BE49-F238E27FC236}">
                    <a16:creationId xmlns:a16="http://schemas.microsoft.com/office/drawing/2014/main" id="{10793947-01A9-45E9-9C1A-D96D5B220E19}"/>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5400000">
                <a:off x="9721056" y="32842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sp>
            <p:nvSpPr>
              <p:cNvPr id="118" name="Freeform 32">
                <a:extLst>
                  <a:ext uri="{FF2B5EF4-FFF2-40B4-BE49-F238E27FC236}">
                    <a16:creationId xmlns:a16="http://schemas.microsoft.com/office/drawing/2014/main" id="{BF30035C-FBC7-40B2-B089-084EA4677BA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2122751" y="3532184"/>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19" name="Freeform 33">
                <a:extLst>
                  <a:ext uri="{FF2B5EF4-FFF2-40B4-BE49-F238E27FC236}">
                    <a16:creationId xmlns:a16="http://schemas.microsoft.com/office/drawing/2014/main" id="{F3C7515F-9B43-411B-8D60-C38FA83FAB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1958445" y="3463128"/>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0" name="Freeform 34">
                <a:extLst>
                  <a:ext uri="{FF2B5EF4-FFF2-40B4-BE49-F238E27FC236}">
                    <a16:creationId xmlns:a16="http://schemas.microsoft.com/office/drawing/2014/main" id="{709B1F65-34E0-401F-8C78-A5058C84BE6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flipV="1">
                <a:off x="858308" y="3726653"/>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1" name="Freeform 37">
                <a:extLst>
                  <a:ext uri="{FF2B5EF4-FFF2-40B4-BE49-F238E27FC236}">
                    <a16:creationId xmlns:a16="http://schemas.microsoft.com/office/drawing/2014/main" id="{BECD5C03-173E-4590-BD11-26241C59C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flipV="1">
                <a:off x="1658407" y="3186902"/>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2" name="Freeform 35">
                <a:extLst>
                  <a:ext uri="{FF2B5EF4-FFF2-40B4-BE49-F238E27FC236}">
                    <a16:creationId xmlns:a16="http://schemas.microsoft.com/office/drawing/2014/main" id="{14931415-56EE-4E4A-8832-D570F57450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860814" y="271515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3" name="Freeform 36">
                <a:extLst>
                  <a:ext uri="{FF2B5EF4-FFF2-40B4-BE49-F238E27FC236}">
                    <a16:creationId xmlns:a16="http://schemas.microsoft.com/office/drawing/2014/main" id="{D881F11B-638D-4FEE-B212-B921A4C6D5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1289314" y="3385079"/>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4" name="Freeform 38">
                <a:extLst>
                  <a:ext uri="{FF2B5EF4-FFF2-40B4-BE49-F238E27FC236}">
                    <a16:creationId xmlns:a16="http://schemas.microsoft.com/office/drawing/2014/main" id="{2EC82DB3-9325-44B9-81C1-933CFF0F13B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605895" y="3247760"/>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5" name="Freeform 39">
                <a:extLst>
                  <a:ext uri="{FF2B5EF4-FFF2-40B4-BE49-F238E27FC236}">
                    <a16:creationId xmlns:a16="http://schemas.microsoft.com/office/drawing/2014/main" id="{F3F62819-5FD5-4BB4-9FB1-9F1D5F2C667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rot="16200000" flipH="1">
                <a:off x="1532202" y="2305578"/>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6" name="Freeform 40">
                <a:extLst>
                  <a:ext uri="{FF2B5EF4-FFF2-40B4-BE49-F238E27FC236}">
                    <a16:creationId xmlns:a16="http://schemas.microsoft.com/office/drawing/2014/main" id="{003B73B7-62FB-478B-823D-DDB5BFC40B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rot="16200000" flipH="1">
                <a:off x="2154501" y="346127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60000"/>
                </a:schemeClr>
              </a:solidFill>
              <a:ln>
                <a:noFill/>
              </a:ln>
              <a:effectLst>
                <a:outerShdw blurRad="50800" dist="38100" dir="2700000" algn="tl" rotWithShape="0">
                  <a:srgbClr val="000000">
                    <a:alpha val="58000"/>
                  </a:srgbClr>
                </a:outerShdw>
              </a:effectLst>
            </p:spPr>
          </p:sp>
          <p:sp>
            <p:nvSpPr>
              <p:cNvPr id="127" name="Rectangle 41">
                <a:extLst>
                  <a:ext uri="{FF2B5EF4-FFF2-40B4-BE49-F238E27FC236}">
                    <a16:creationId xmlns:a16="http://schemas.microsoft.com/office/drawing/2014/main" id="{19F16A31-F5A3-45EF-AD4B-500C660849E2}"/>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rot="16200000" flipH="1">
                <a:off x="2448983" y="3436672"/>
                <a:ext cx="23813" cy="252413"/>
              </a:xfrm>
              <a:prstGeom prst="rect">
                <a:avLst/>
              </a:prstGeom>
              <a:solidFill>
                <a:schemeClr val="tx2">
                  <a:alpha val="60000"/>
                </a:schemeClr>
              </a:solidFill>
              <a:ln>
                <a:noFill/>
              </a:ln>
              <a:effectLst>
                <a:outerShdw blurRad="50800" dist="38100" dir="2700000" algn="tl" rotWithShape="0">
                  <a:srgbClr val="000000">
                    <a:alpha val="58000"/>
                  </a:srgbClr>
                </a:outerShdw>
              </a:effectLst>
            </p:spPr>
          </p:sp>
        </p:grpSp>
      </p:grpSp>
      <p:sp>
        <p:nvSpPr>
          <p:cNvPr id="3" name="Subtítulo 2">
            <a:extLst>
              <a:ext uri="{FF2B5EF4-FFF2-40B4-BE49-F238E27FC236}">
                <a16:creationId xmlns:a16="http://schemas.microsoft.com/office/drawing/2014/main" id="{B0BF9517-D2E5-4482-AC24-5BB62EEA139D}"/>
              </a:ext>
            </a:extLst>
          </p:cNvPr>
          <p:cNvSpPr>
            <a:spLocks noGrp="1"/>
          </p:cNvSpPr>
          <p:nvPr>
            <p:ph type="subTitle" idx="1"/>
          </p:nvPr>
        </p:nvSpPr>
        <p:spPr>
          <a:xfrm>
            <a:off x="2667001" y="4122460"/>
            <a:ext cx="6857999" cy="432607"/>
          </a:xfrm>
        </p:spPr>
        <p:txBody>
          <a:bodyPr>
            <a:normAutofit/>
          </a:bodyPr>
          <a:lstStyle/>
          <a:p>
            <a:pPr algn="ctr"/>
            <a:r>
              <a:rPr lang="es-MX" dirty="0"/>
              <a:t>Formulación de proyectos </a:t>
            </a:r>
            <a:r>
              <a:rPr lang="es-MX" i="1" dirty="0"/>
              <a:t>ASE 1</a:t>
            </a:r>
          </a:p>
        </p:txBody>
      </p:sp>
      <p:sp>
        <p:nvSpPr>
          <p:cNvPr id="5" name="CuadroTexto 4">
            <a:extLst>
              <a:ext uri="{FF2B5EF4-FFF2-40B4-BE49-F238E27FC236}">
                <a16:creationId xmlns:a16="http://schemas.microsoft.com/office/drawing/2014/main" id="{F1345FB3-853E-42C9-A1B1-C2A5EBAF2D41}"/>
              </a:ext>
            </a:extLst>
          </p:cNvPr>
          <p:cNvSpPr txBox="1"/>
          <p:nvPr/>
        </p:nvSpPr>
        <p:spPr>
          <a:xfrm>
            <a:off x="0" y="5390196"/>
            <a:ext cx="12188388" cy="1477328"/>
          </a:xfrm>
          <a:prstGeom prst="rect">
            <a:avLst/>
          </a:prstGeom>
          <a:solidFill>
            <a:srgbClr val="0D0D0D">
              <a:alpha val="85098"/>
            </a:srgbClr>
          </a:solidFill>
          <a:ln w="12700">
            <a:noFill/>
          </a:ln>
        </p:spPr>
        <p:txBody>
          <a:bodyPr wrap="square" rtlCol="0">
            <a:spAutoFit/>
          </a:bodyPr>
          <a:lstStyle/>
          <a:p>
            <a:pPr>
              <a:spcAft>
                <a:spcPts val="600"/>
              </a:spcAft>
            </a:pPr>
            <a:r>
              <a:rPr lang="es-MX" sz="1400" b="1" dirty="0"/>
              <a:t>Gutiérrez León Manuel Alejandro</a:t>
            </a:r>
            <a:r>
              <a:rPr lang="es-MX" sz="1400" dirty="0"/>
              <a:t>, Ingeniería Mecatrónica</a:t>
            </a:r>
          </a:p>
          <a:p>
            <a:pPr>
              <a:spcAft>
                <a:spcPts val="600"/>
              </a:spcAft>
            </a:pPr>
            <a:r>
              <a:rPr lang="es-MX" sz="1400" b="1" dirty="0"/>
              <a:t>Orduña Guerrero Jorge Alberto</a:t>
            </a:r>
            <a:r>
              <a:rPr lang="es-MX" sz="1400" dirty="0"/>
              <a:t>, Ingeniería Automotriz</a:t>
            </a:r>
          </a:p>
          <a:p>
            <a:pPr>
              <a:spcAft>
                <a:spcPts val="600"/>
              </a:spcAft>
            </a:pPr>
            <a:r>
              <a:rPr lang="es-MX" sz="1400" b="1" dirty="0"/>
              <a:t>Jiménez Sánchez Jaime</a:t>
            </a:r>
            <a:r>
              <a:rPr lang="es-MX" sz="1400" dirty="0"/>
              <a:t>, Ingeniería Química</a:t>
            </a:r>
          </a:p>
          <a:p>
            <a:pPr>
              <a:spcAft>
                <a:spcPts val="600"/>
              </a:spcAft>
            </a:pPr>
            <a:endParaRPr lang="es-MX" sz="1400" dirty="0"/>
          </a:p>
          <a:p>
            <a:pPr>
              <a:spcAft>
                <a:spcPts val="600"/>
              </a:spcAft>
            </a:pPr>
            <a:r>
              <a:rPr lang="es-MX" sz="1400" dirty="0"/>
              <a:t>Meneses Galván José Héctor Vicente </a:t>
            </a:r>
          </a:p>
        </p:txBody>
      </p:sp>
      <p:sp>
        <p:nvSpPr>
          <p:cNvPr id="4" name="CuadroTexto 3">
            <a:extLst>
              <a:ext uri="{FF2B5EF4-FFF2-40B4-BE49-F238E27FC236}">
                <a16:creationId xmlns:a16="http://schemas.microsoft.com/office/drawing/2014/main" id="{A6B653D9-2217-4C75-9455-F702FA15AF06}"/>
              </a:ext>
            </a:extLst>
          </p:cNvPr>
          <p:cNvSpPr txBox="1"/>
          <p:nvPr/>
        </p:nvSpPr>
        <p:spPr>
          <a:xfrm>
            <a:off x="2839507" y="2348365"/>
            <a:ext cx="6745817" cy="1815882"/>
          </a:xfrm>
          <a:prstGeom prst="rect">
            <a:avLst/>
          </a:prstGeom>
          <a:noFill/>
        </p:spPr>
        <p:txBody>
          <a:bodyPr wrap="square" rtlCol="0">
            <a:spAutoFit/>
          </a:bodyPr>
          <a:lstStyle/>
          <a:p>
            <a:pPr algn="ctr"/>
            <a:r>
              <a:rPr lang="es-MX" sz="2800" dirty="0">
                <a:latin typeface="+mj-lt"/>
              </a:rPr>
              <a:t>Rehabilitación del Motor Túnel Aerodinámico de la IBERO Puebla hasta el punto de observar su funcionamiento para demostrar sus alcances a futuro</a:t>
            </a:r>
          </a:p>
        </p:txBody>
      </p:sp>
      <p:sp>
        <p:nvSpPr>
          <p:cNvPr id="44" name="CuadroTexto 43">
            <a:extLst>
              <a:ext uri="{FF2B5EF4-FFF2-40B4-BE49-F238E27FC236}">
                <a16:creationId xmlns:a16="http://schemas.microsoft.com/office/drawing/2014/main" id="{5B0527A7-B000-4627-A5A0-7827F82572CE}"/>
              </a:ext>
            </a:extLst>
          </p:cNvPr>
          <p:cNvSpPr txBox="1"/>
          <p:nvPr/>
        </p:nvSpPr>
        <p:spPr>
          <a:xfrm>
            <a:off x="-3612" y="-16414"/>
            <a:ext cx="12195612" cy="1184940"/>
          </a:xfrm>
          <a:prstGeom prst="rect">
            <a:avLst/>
          </a:prstGeom>
          <a:solidFill>
            <a:srgbClr val="0D0D0D">
              <a:alpha val="85098"/>
            </a:srgbClr>
          </a:solidFill>
          <a:ln w="12700">
            <a:noFill/>
          </a:ln>
        </p:spPr>
        <p:txBody>
          <a:bodyPr wrap="square" rtlCol="0">
            <a:spAutoFit/>
          </a:bodyPr>
          <a:lstStyle/>
          <a:p>
            <a:pPr>
              <a:spcAft>
                <a:spcPts val="600"/>
              </a:spcAft>
            </a:pPr>
            <a:r>
              <a:rPr lang="es-MX" sz="1400" b="1" dirty="0"/>
              <a:t>Evaluadores:</a:t>
            </a:r>
          </a:p>
          <a:p>
            <a:pPr>
              <a:spcAft>
                <a:spcPts val="600"/>
              </a:spcAft>
            </a:pPr>
            <a:r>
              <a:rPr lang="es-MX" sz="1400" b="1" i="1" dirty="0">
                <a:solidFill>
                  <a:srgbClr val="FFC000"/>
                </a:solidFill>
              </a:rPr>
              <a:t>Departamento de Ciencias e Ingenierías</a:t>
            </a:r>
          </a:p>
          <a:p>
            <a:pPr>
              <a:spcAft>
                <a:spcPts val="600"/>
              </a:spcAft>
            </a:pPr>
            <a:r>
              <a:rPr lang="es-MX" sz="1400" b="1" dirty="0"/>
              <a:t>Atristain Suárez Gabriel</a:t>
            </a:r>
          </a:p>
          <a:p>
            <a:pPr algn="just">
              <a:spcAft>
                <a:spcPts val="600"/>
              </a:spcAft>
            </a:pPr>
            <a:r>
              <a:rPr lang="es-MX" sz="1400" b="1" dirty="0"/>
              <a:t>López Molina María Guadalupe</a:t>
            </a:r>
          </a:p>
        </p:txBody>
      </p:sp>
      <p:pic>
        <p:nvPicPr>
          <p:cNvPr id="36" name="Imagen 35" descr="Resultado de imagen para universidad iberoamericana puebla">
            <a:extLst>
              <a:ext uri="{FF2B5EF4-FFF2-40B4-BE49-F238E27FC236}">
                <a16:creationId xmlns:a16="http://schemas.microsoft.com/office/drawing/2014/main" id="{7BF1AEA3-B00A-4C32-99F2-6DC0147A31DF}"/>
              </a:ext>
            </a:extLst>
          </p:cNvPr>
          <p:cNvPicPr/>
          <p:nvPr/>
        </p:nvPicPr>
        <p:blipFill>
          <a:blip r:embed="rId5" cstate="print">
            <a:clrChange>
              <a:clrFrom>
                <a:srgbClr val="F5F5F5"/>
              </a:clrFrom>
              <a:clrTo>
                <a:srgbClr val="F5F5F5">
                  <a:alpha val="0"/>
                </a:srgbClr>
              </a:clrTo>
            </a:clrChange>
            <a:lum bright="70000" contrast="-70000"/>
            <a:extLst>
              <a:ext uri="{BEBA8EAE-BF5A-486C-A8C5-ECC9F3942E4B}">
                <a14:imgProps xmlns:a14="http://schemas.microsoft.com/office/drawing/2010/main">
                  <a14:imgLayer r:embed="rId6">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0916662" y="15186"/>
            <a:ext cx="983814" cy="1013427"/>
          </a:xfrm>
          <a:prstGeom prst="rect">
            <a:avLst/>
          </a:prstGeom>
          <a:ln>
            <a:noFill/>
          </a:ln>
          <a:effectLst>
            <a:outerShdw blurRad="292100" dist="139700" dir="2700000" algn="tl" rotWithShape="0">
              <a:srgbClr val="333333">
                <a:alpha val="65000"/>
              </a:srgbClr>
            </a:outerShdw>
          </a:effectLst>
        </p:spPr>
      </p:pic>
      <p:pic>
        <p:nvPicPr>
          <p:cNvPr id="8" name="Imagen 7" descr="Imagen que contiene negro&#10;&#10;Descripción generada automáticamente">
            <a:extLst>
              <a:ext uri="{FF2B5EF4-FFF2-40B4-BE49-F238E27FC236}">
                <a16:creationId xmlns:a16="http://schemas.microsoft.com/office/drawing/2014/main" id="{74C6BA72-618A-40A4-90A8-BB8DB97A9B68}"/>
              </a:ext>
            </a:extLst>
          </p:cNvPr>
          <p:cNvPicPr/>
          <p:nvPr/>
        </p:nvPicPr>
        <p:blipFill>
          <a:blip r:embed="rId7">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30547" y="5421730"/>
            <a:ext cx="925905" cy="925905"/>
          </a:xfrm>
          <a:prstGeom prst="rect">
            <a:avLst/>
          </a:prstGeom>
          <a:ln>
            <a:noFill/>
          </a:ln>
          <a:effectLst>
            <a:outerShdw blurRad="292100" dist="139700" dir="2700000" algn="tl" rotWithShape="0">
              <a:srgbClr val="333333">
                <a:alpha val="65000"/>
              </a:srgbClr>
            </a:outerShdw>
          </a:effectLst>
        </p:spPr>
      </p:pic>
      <p:sp>
        <p:nvSpPr>
          <p:cNvPr id="7" name="Rectángulo 6">
            <a:extLst>
              <a:ext uri="{FF2B5EF4-FFF2-40B4-BE49-F238E27FC236}">
                <a16:creationId xmlns:a16="http://schemas.microsoft.com/office/drawing/2014/main" id="{AA1EB23A-CD88-485F-A263-1E2A44F34C7D}"/>
              </a:ext>
            </a:extLst>
          </p:cNvPr>
          <p:cNvSpPr/>
          <p:nvPr/>
        </p:nvSpPr>
        <p:spPr>
          <a:xfrm>
            <a:off x="8222217" y="6436688"/>
            <a:ext cx="3974358" cy="307777"/>
          </a:xfrm>
          <a:prstGeom prst="rect">
            <a:avLst/>
          </a:prstGeom>
        </p:spPr>
        <p:txBody>
          <a:bodyPr wrap="none">
            <a:spAutoFit/>
          </a:bodyPr>
          <a:lstStyle/>
          <a:p>
            <a:pPr algn="r">
              <a:spcAft>
                <a:spcPts val="600"/>
              </a:spcAft>
            </a:pPr>
            <a:r>
              <a:rPr lang="es-MX" sz="1400" u="sng" dirty="0">
                <a:hlinkClick r:id="rId8">
                  <a:extLst>
                    <a:ext uri="{A12FA001-AC4F-418D-AE19-62706E023703}">
                      <ahyp:hlinkClr xmlns:ahyp="http://schemas.microsoft.com/office/drawing/2018/hyperlinkcolor" val="tx"/>
                    </a:ext>
                  </a:extLst>
                </a:hlinkClick>
              </a:rPr>
              <a:t>https://malexandergl76.wixsite.com/tdviberopuebla</a:t>
            </a:r>
            <a:endParaRPr lang="es-MX" sz="1400" u="sng" dirty="0"/>
          </a:p>
        </p:txBody>
      </p:sp>
      <p:pic>
        <p:nvPicPr>
          <p:cNvPr id="10" name="Imagen 9" descr="Imagen que contiene interior, computadora, oscuro, laptop&#10;&#10;Descripción generada automáticamente">
            <a:extLst>
              <a:ext uri="{FF2B5EF4-FFF2-40B4-BE49-F238E27FC236}">
                <a16:creationId xmlns:a16="http://schemas.microsoft.com/office/drawing/2014/main" id="{7FA1E4C9-F899-4803-A766-7329A210855C}"/>
              </a:ext>
            </a:extLst>
          </p:cNvPr>
          <p:cNvPicPr>
            <a:picLocks noChangeAspect="1"/>
          </p:cNvPicPr>
          <p:nvPr/>
        </p:nvPicPr>
        <p:blipFill>
          <a:blip r:embed="rId9">
            <a:lum bright="70000" contrast="-70000"/>
            <a:extLst>
              <a:ext uri="{BEBA8EAE-BF5A-486C-A8C5-ECC9F3942E4B}">
                <a14:imgProps xmlns:a14="http://schemas.microsoft.com/office/drawing/2010/main">
                  <a14:imgLayer r:embed="rId10">
                    <a14:imgEffect>
                      <a14:colorTemperature colorTemp="11500"/>
                    </a14:imgEffect>
                    <a14:imgEffect>
                      <a14:saturation sat="0"/>
                    </a14:imgEffect>
                  </a14:imgLayer>
                </a14:imgProps>
              </a:ext>
            </a:extLst>
          </a:blip>
          <a:stretch>
            <a:fillRect/>
          </a:stretch>
        </p:blipFill>
        <p:spPr>
          <a:xfrm>
            <a:off x="9179016" y="347429"/>
            <a:ext cx="1530167" cy="437191"/>
          </a:xfrm>
          <a:prstGeom prst="rect">
            <a:avLst/>
          </a:prstGeom>
          <a:noFill/>
        </p:spPr>
      </p:pic>
      <p:sp>
        <p:nvSpPr>
          <p:cNvPr id="2" name="Rectángulo 1">
            <a:extLst>
              <a:ext uri="{FF2B5EF4-FFF2-40B4-BE49-F238E27FC236}">
                <a16:creationId xmlns:a16="http://schemas.microsoft.com/office/drawing/2014/main" id="{83FD7029-C23A-4D33-9434-FF5CB886F973}"/>
              </a:ext>
            </a:extLst>
          </p:cNvPr>
          <p:cNvSpPr/>
          <p:nvPr/>
        </p:nvSpPr>
        <p:spPr>
          <a:xfrm>
            <a:off x="9031032" y="5767642"/>
            <a:ext cx="1717137" cy="369332"/>
          </a:xfrm>
          <a:prstGeom prst="rect">
            <a:avLst/>
          </a:prstGeom>
        </p:spPr>
        <p:txBody>
          <a:bodyPr wrap="none">
            <a:spAutoFit/>
          </a:bodyPr>
          <a:lstStyle/>
          <a:p>
            <a:pPr>
              <a:spcAft>
                <a:spcPts val="600"/>
              </a:spcAft>
            </a:pPr>
            <a:r>
              <a:rPr lang="es-MX" b="1" dirty="0"/>
              <a:t>Primavera 2020</a:t>
            </a:r>
          </a:p>
        </p:txBody>
      </p:sp>
    </p:spTree>
    <p:extLst>
      <p:ext uri="{BB962C8B-B14F-4D97-AF65-F5344CB8AC3E}">
        <p14:creationId xmlns:p14="http://schemas.microsoft.com/office/powerpoint/2010/main" val="1996400373"/>
      </p:ext>
    </p:extLst>
  </p:cSld>
  <p:clrMapOvr>
    <a:masterClrMapping/>
  </p:clrMapOvr>
  <p:transition spd="slow">
    <p:wip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10" name="Round Diagonal Corner Rectangle 11">
            <a:extLst>
              <a:ext uri="{FF2B5EF4-FFF2-40B4-BE49-F238E27FC236}">
                <a16:creationId xmlns:a16="http://schemas.microsoft.com/office/drawing/2014/main" id="{E4B7B3E3-827A-48BE-AD67-A57C45AA69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8949" y="808057"/>
            <a:ext cx="6752461" cy="5234394"/>
          </a:xfrm>
          <a:prstGeom prst="round2DiagRect">
            <a:avLst>
              <a:gd name="adj1" fmla="val 7418"/>
              <a:gd name="adj2" fmla="val 0"/>
            </a:avLst>
          </a:prstGeom>
          <a:solidFill>
            <a:srgbClr val="FFFFFF"/>
          </a:solid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Imagen 3" descr="Captura de pantalla de un celular&#10;&#10;Descripción generada automáticamente">
            <a:extLst>
              <a:ext uri="{FF2B5EF4-FFF2-40B4-BE49-F238E27FC236}">
                <a16:creationId xmlns:a16="http://schemas.microsoft.com/office/drawing/2014/main" id="{CD18194E-5070-46F6-81DA-2A958E2930A0}"/>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958789" y="1020932"/>
            <a:ext cx="6427432" cy="4900474"/>
          </a:xfrm>
          <a:prstGeom prst="rect">
            <a:avLst/>
          </a:prstGeom>
          <a:noFill/>
        </p:spPr>
      </p:pic>
      <p:sp>
        <p:nvSpPr>
          <p:cNvPr id="3" name="Marcador de contenido 2">
            <a:extLst>
              <a:ext uri="{FF2B5EF4-FFF2-40B4-BE49-F238E27FC236}">
                <a16:creationId xmlns:a16="http://schemas.microsoft.com/office/drawing/2014/main" id="{6BA28735-1BE3-41D0-8B65-5194D275764B}"/>
              </a:ext>
            </a:extLst>
          </p:cNvPr>
          <p:cNvSpPr>
            <a:spLocks noGrp="1"/>
          </p:cNvSpPr>
          <p:nvPr>
            <p:ph idx="1"/>
          </p:nvPr>
        </p:nvSpPr>
        <p:spPr>
          <a:xfrm>
            <a:off x="8036041" y="2249487"/>
            <a:ext cx="3281004" cy="3541714"/>
          </a:xfrm>
        </p:spPr>
        <p:txBody>
          <a:bodyPr>
            <a:normAutofit/>
          </a:bodyPr>
          <a:lstStyle/>
          <a:p>
            <a:pPr marL="457200" indent="-457200">
              <a:buFont typeface="+mj-lt"/>
              <a:buAutoNum type="arabicPeriod" startAt="5"/>
            </a:pPr>
            <a:r>
              <a:rPr lang="es-MX" dirty="0"/>
              <a:t>Uso del programa EAGLE para el diseño de circuitos</a:t>
            </a:r>
          </a:p>
          <a:p>
            <a:pPr marL="457200" indent="-457200">
              <a:buFont typeface="+mj-lt"/>
              <a:buAutoNum type="arabicPeriod" startAt="5"/>
            </a:pPr>
            <a:r>
              <a:rPr lang="es-MX" dirty="0"/>
              <a:t>Estudio del viento</a:t>
            </a:r>
          </a:p>
          <a:p>
            <a:pPr marL="457200" lvl="1" indent="0">
              <a:buNone/>
            </a:pPr>
            <a:r>
              <a:rPr lang="es-MX" sz="2400" dirty="0"/>
              <a:t>6.1 Escalas del viento</a:t>
            </a:r>
          </a:p>
          <a:p>
            <a:pPr marL="457200" lvl="1" indent="0">
              <a:buNone/>
            </a:pPr>
            <a:r>
              <a:rPr lang="es-MX" sz="2400" dirty="0"/>
              <a:t>6.2 Anemómetro y su uso</a:t>
            </a:r>
          </a:p>
          <a:p>
            <a:pPr marL="457200" lvl="1" indent="0">
              <a:buNone/>
            </a:pPr>
            <a:endParaRPr lang="es-MX" sz="1800" dirty="0"/>
          </a:p>
        </p:txBody>
      </p:sp>
      <p:sp>
        <p:nvSpPr>
          <p:cNvPr id="5" name="Marcador de número de diapositiva 4">
            <a:extLst>
              <a:ext uri="{FF2B5EF4-FFF2-40B4-BE49-F238E27FC236}">
                <a16:creationId xmlns:a16="http://schemas.microsoft.com/office/drawing/2014/main" id="{5F5E81BB-5EE9-412E-96E3-FF151ACACF61}"/>
              </a:ext>
            </a:extLst>
          </p:cNvPr>
          <p:cNvSpPr>
            <a:spLocks noGrp="1"/>
          </p:cNvSpPr>
          <p:nvPr>
            <p:ph type="sldNum" sz="quarter" idx="12"/>
          </p:nvPr>
        </p:nvSpPr>
        <p:spPr>
          <a:xfrm>
            <a:off x="10276321" y="6309360"/>
            <a:ext cx="771089" cy="365125"/>
          </a:xfrm>
        </p:spPr>
        <p:txBody>
          <a:bodyPr>
            <a:normAutofit/>
          </a:bodyPr>
          <a:lstStyle/>
          <a:p>
            <a:pPr>
              <a:spcAft>
                <a:spcPts val="600"/>
              </a:spcAft>
            </a:pPr>
            <a:fld id="{6D22F896-40B5-4ADD-8801-0D06FADFA095}" type="slidenum">
              <a:rPr lang="en-US" smtClean="0"/>
              <a:pPr>
                <a:spcAft>
                  <a:spcPts val="600"/>
                </a:spcAft>
              </a:pPr>
              <a:t>10</a:t>
            </a:fld>
            <a:endParaRPr lang="en-US"/>
          </a:p>
        </p:txBody>
      </p:sp>
    </p:spTree>
    <p:extLst>
      <p:ext uri="{BB962C8B-B14F-4D97-AF65-F5344CB8AC3E}">
        <p14:creationId xmlns:p14="http://schemas.microsoft.com/office/powerpoint/2010/main" val="638798762"/>
      </p:ext>
    </p:extLst>
  </p:cSld>
  <p:clrMapOvr>
    <a:masterClrMapping/>
  </p:clrMapOvr>
  <p:transition spd="slow">
    <p:wip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8E960468-C8E8-478D-A03C-11460AE076C1}"/>
              </a:ext>
            </a:extLst>
          </p:cNvPr>
          <p:cNvSpPr>
            <a:spLocks noGrp="1"/>
          </p:cNvSpPr>
          <p:nvPr>
            <p:ph idx="1"/>
          </p:nvPr>
        </p:nvSpPr>
        <p:spPr>
          <a:xfrm>
            <a:off x="1143000" y="1503485"/>
            <a:ext cx="9905999" cy="4967653"/>
          </a:xfrm>
        </p:spPr>
        <p:txBody>
          <a:bodyPr>
            <a:normAutofit/>
          </a:bodyPr>
          <a:lstStyle/>
          <a:p>
            <a:pPr marL="457200" indent="-457200" algn="just">
              <a:buFont typeface="+mj-lt"/>
              <a:buAutoNum type="arabicPeriod"/>
            </a:pPr>
            <a:r>
              <a:rPr lang="es-MX" dirty="0"/>
              <a:t>Identificar información sobre máquinas similares</a:t>
            </a:r>
          </a:p>
          <a:p>
            <a:pPr marL="0" indent="0" algn="just">
              <a:buNone/>
            </a:pPr>
            <a:r>
              <a:rPr lang="es-ES" dirty="0"/>
              <a:t>         </a:t>
            </a:r>
            <a:r>
              <a:rPr lang="es-ES" dirty="0">
                <a:solidFill>
                  <a:srgbClr val="FF0000"/>
                </a:solidFill>
              </a:rPr>
              <a:t>1.1	Analizar la bibliografía disponible sobre el Túnel de la IBERO Puebla y su construcción</a:t>
            </a:r>
          </a:p>
          <a:p>
            <a:pPr marL="0" indent="0" algn="just">
              <a:buNone/>
            </a:pPr>
            <a:r>
              <a:rPr lang="es-ES" dirty="0"/>
              <a:t>         1.2	</a:t>
            </a:r>
            <a:r>
              <a:rPr lang="es-ES" dirty="0">
                <a:solidFill>
                  <a:srgbClr val="66FF99"/>
                </a:solidFill>
              </a:rPr>
              <a:t>Encontrar material bibliográfico sobre túneles aerodinámicos en universidades  mexicanas</a:t>
            </a:r>
            <a:endParaRPr lang="es-MX" dirty="0">
              <a:solidFill>
                <a:srgbClr val="66FF99"/>
              </a:solidFill>
            </a:endParaRPr>
          </a:p>
          <a:p>
            <a:pPr marL="0" indent="0" algn="just">
              <a:buNone/>
            </a:pPr>
            <a:r>
              <a:rPr lang="es-MX" dirty="0"/>
              <a:t>2.   </a:t>
            </a:r>
            <a:r>
              <a:rPr lang="es-MX" dirty="0">
                <a:solidFill>
                  <a:srgbClr val="66FF99"/>
                </a:solidFill>
              </a:rPr>
              <a:t>Entrevista con los académicos encargados del Túnel aerodinámico</a:t>
            </a:r>
          </a:p>
          <a:p>
            <a:pPr marL="457200" lvl="1" indent="0" algn="just">
              <a:buNone/>
            </a:pPr>
            <a:r>
              <a:rPr lang="es-MX" sz="2400" dirty="0">
                <a:solidFill>
                  <a:srgbClr val="66FF99"/>
                </a:solidFill>
              </a:rPr>
              <a:t>2.1</a:t>
            </a:r>
            <a:r>
              <a:rPr lang="es-MX" dirty="0">
                <a:solidFill>
                  <a:srgbClr val="66FF99"/>
                </a:solidFill>
              </a:rPr>
              <a:t>	Conocer las necesidades más urgentes respecto al proyecto</a:t>
            </a:r>
          </a:p>
          <a:p>
            <a:pPr marL="457200" lvl="1" indent="0" algn="just">
              <a:buNone/>
            </a:pPr>
            <a:r>
              <a:rPr lang="es-MX" sz="2400" dirty="0">
                <a:solidFill>
                  <a:srgbClr val="66FF99"/>
                </a:solidFill>
              </a:rPr>
              <a:t>2.2</a:t>
            </a:r>
            <a:r>
              <a:rPr lang="es-MX" dirty="0">
                <a:solidFill>
                  <a:srgbClr val="66FF99"/>
                </a:solidFill>
              </a:rPr>
              <a:t>	Acordar una fecha de entrega</a:t>
            </a:r>
          </a:p>
          <a:p>
            <a:pPr marL="457200" indent="-457200" algn="just">
              <a:buAutoNum type="arabicPeriod" startAt="3"/>
            </a:pPr>
            <a:endParaRPr lang="es-MX" dirty="0"/>
          </a:p>
        </p:txBody>
      </p:sp>
      <p:sp>
        <p:nvSpPr>
          <p:cNvPr id="6" name="CuadroTexto 5">
            <a:extLst>
              <a:ext uri="{FF2B5EF4-FFF2-40B4-BE49-F238E27FC236}">
                <a16:creationId xmlns:a16="http://schemas.microsoft.com/office/drawing/2014/main" id="{8323AED8-2928-4CBA-9F20-48E6FEDEBAA5}"/>
              </a:ext>
            </a:extLst>
          </p:cNvPr>
          <p:cNvSpPr txBox="1"/>
          <p:nvPr/>
        </p:nvSpPr>
        <p:spPr>
          <a:xfrm>
            <a:off x="1141412" y="681685"/>
            <a:ext cx="4499950" cy="646331"/>
          </a:xfrm>
          <a:prstGeom prst="rect">
            <a:avLst/>
          </a:prstGeom>
          <a:noFill/>
        </p:spPr>
        <p:txBody>
          <a:bodyPr wrap="square" rtlCol="0">
            <a:spAutoFit/>
          </a:bodyPr>
          <a:lstStyle/>
          <a:p>
            <a:pPr algn="just"/>
            <a:r>
              <a:rPr lang="es-MX" sz="3600" dirty="0">
                <a:latin typeface="+mj-lt"/>
              </a:rPr>
              <a:t>Marco Metodológico</a:t>
            </a:r>
          </a:p>
        </p:txBody>
      </p:sp>
      <p:sp>
        <p:nvSpPr>
          <p:cNvPr id="4" name="Marcador de número de diapositiva 3">
            <a:extLst>
              <a:ext uri="{FF2B5EF4-FFF2-40B4-BE49-F238E27FC236}">
                <a16:creationId xmlns:a16="http://schemas.microsoft.com/office/drawing/2014/main" id="{88C861F5-419B-4FB3-B35C-A41DBF1BF170}"/>
              </a:ext>
            </a:extLst>
          </p:cNvPr>
          <p:cNvSpPr>
            <a:spLocks noGrp="1"/>
          </p:cNvSpPr>
          <p:nvPr>
            <p:ph type="sldNum" sz="quarter" idx="12"/>
          </p:nvPr>
        </p:nvSpPr>
        <p:spPr/>
        <p:txBody>
          <a:bodyPr/>
          <a:lstStyle/>
          <a:p>
            <a:fld id="{6D22F896-40B5-4ADD-8801-0D06FADFA095}" type="slidenum">
              <a:rPr lang="en-US" smtClean="0"/>
              <a:t>11</a:t>
            </a:fld>
            <a:endParaRPr lang="en-US" dirty="0"/>
          </a:p>
        </p:txBody>
      </p:sp>
    </p:spTree>
    <p:extLst>
      <p:ext uri="{BB962C8B-B14F-4D97-AF65-F5344CB8AC3E}">
        <p14:creationId xmlns:p14="http://schemas.microsoft.com/office/powerpoint/2010/main" val="356534366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E2C1793-1A89-4D1F-A2F7-70F7998502CE}"/>
              </a:ext>
            </a:extLst>
          </p:cNvPr>
          <p:cNvSpPr>
            <a:spLocks noGrp="1"/>
          </p:cNvSpPr>
          <p:nvPr>
            <p:ph idx="1"/>
          </p:nvPr>
        </p:nvSpPr>
        <p:spPr>
          <a:xfrm>
            <a:off x="1141411" y="820181"/>
            <a:ext cx="10455643" cy="4790505"/>
          </a:xfrm>
        </p:spPr>
        <p:txBody>
          <a:bodyPr>
            <a:normAutofit/>
          </a:bodyPr>
          <a:lstStyle/>
          <a:p>
            <a:pPr marL="457200" indent="-457200" algn="just">
              <a:buAutoNum type="arabicPeriod" startAt="3"/>
            </a:pPr>
            <a:r>
              <a:rPr lang="es-ES" dirty="0">
                <a:solidFill>
                  <a:srgbClr val="66FF99"/>
                </a:solidFill>
              </a:rPr>
              <a:t>Diagnóstico del estado actual de la máquina.</a:t>
            </a:r>
          </a:p>
          <a:p>
            <a:pPr marL="0" indent="0" algn="just">
              <a:buNone/>
            </a:pPr>
            <a:r>
              <a:rPr lang="es-ES" dirty="0">
                <a:solidFill>
                  <a:srgbClr val="66FF99"/>
                </a:solidFill>
              </a:rPr>
              <a:t>         3.1 Revisar el estado y funcionamiento del circuito.</a:t>
            </a:r>
          </a:p>
          <a:p>
            <a:pPr marL="0" indent="0" algn="just">
              <a:buNone/>
            </a:pPr>
            <a:r>
              <a:rPr lang="es-ES" dirty="0">
                <a:solidFill>
                  <a:srgbClr val="66FF99"/>
                </a:solidFill>
              </a:rPr>
              <a:t>         3.2 Revisar el funcionamiento del programa en  LabVIEW.</a:t>
            </a:r>
          </a:p>
          <a:p>
            <a:pPr marL="0" indent="0" algn="just">
              <a:buNone/>
            </a:pPr>
            <a:r>
              <a:rPr lang="es-ES" dirty="0">
                <a:solidFill>
                  <a:srgbClr val="66FF99"/>
                </a:solidFill>
              </a:rPr>
              <a:t>         3.3 Revisar el estado mecánico del túnel.</a:t>
            </a:r>
          </a:p>
          <a:p>
            <a:pPr marL="0" indent="0" algn="just">
              <a:buNone/>
            </a:pPr>
            <a:r>
              <a:rPr lang="es-ES" dirty="0"/>
              <a:t>4.  Plan: Optimización del equipo</a:t>
            </a:r>
          </a:p>
          <a:p>
            <a:pPr marL="0" indent="0" algn="just">
              <a:buNone/>
            </a:pPr>
            <a:r>
              <a:rPr lang="es-ES" dirty="0"/>
              <a:t>     4.1	Conexión del motor al variador y del variador a la alimentación trifásica</a:t>
            </a:r>
          </a:p>
          <a:p>
            <a:pPr marL="0" indent="0" algn="just">
              <a:buNone/>
            </a:pPr>
            <a:r>
              <a:rPr lang="es-ES" dirty="0"/>
              <a:t>     4.2	Conexión del circuito al variador y a la DAQ</a:t>
            </a:r>
          </a:p>
          <a:p>
            <a:pPr marL="0" indent="0" algn="just">
              <a:buNone/>
            </a:pPr>
            <a:r>
              <a:rPr lang="es-ES" dirty="0"/>
              <a:t>     4.3	Prueba conjunta</a:t>
            </a:r>
          </a:p>
        </p:txBody>
      </p:sp>
      <p:sp>
        <p:nvSpPr>
          <p:cNvPr id="5" name="Marcador de número de diapositiva 4">
            <a:extLst>
              <a:ext uri="{FF2B5EF4-FFF2-40B4-BE49-F238E27FC236}">
                <a16:creationId xmlns:a16="http://schemas.microsoft.com/office/drawing/2014/main" id="{7F89DD30-6D6E-4FF5-BDAE-969E86F01C74}"/>
              </a:ext>
            </a:extLst>
          </p:cNvPr>
          <p:cNvSpPr>
            <a:spLocks noGrp="1"/>
          </p:cNvSpPr>
          <p:nvPr>
            <p:ph type="sldNum" sz="quarter" idx="12"/>
          </p:nvPr>
        </p:nvSpPr>
        <p:spPr/>
        <p:txBody>
          <a:bodyPr/>
          <a:lstStyle/>
          <a:p>
            <a:fld id="{6D22F896-40B5-4ADD-8801-0D06FADFA095}" type="slidenum">
              <a:rPr lang="en-US" smtClean="0"/>
              <a:t>12</a:t>
            </a:fld>
            <a:endParaRPr lang="en-US" dirty="0"/>
          </a:p>
        </p:txBody>
      </p:sp>
    </p:spTree>
    <p:extLst>
      <p:ext uri="{BB962C8B-B14F-4D97-AF65-F5344CB8AC3E}">
        <p14:creationId xmlns:p14="http://schemas.microsoft.com/office/powerpoint/2010/main" val="1212268463"/>
      </p:ext>
    </p:extLst>
  </p:cSld>
  <p:clrMapOvr>
    <a:masterClrMapping/>
  </p:clrMapOvr>
  <p:transition spd="slow">
    <p:wip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811021B-25E8-41BC-B298-E80F83504DDF}"/>
              </a:ext>
            </a:extLst>
          </p:cNvPr>
          <p:cNvSpPr>
            <a:spLocks noGrp="1"/>
          </p:cNvSpPr>
          <p:nvPr>
            <p:ph idx="1"/>
          </p:nvPr>
        </p:nvSpPr>
        <p:spPr/>
        <p:txBody>
          <a:bodyPr>
            <a:normAutofit/>
          </a:bodyPr>
          <a:lstStyle/>
          <a:p>
            <a:pPr algn="just"/>
            <a:r>
              <a:rPr lang="es-ES" sz="2200" dirty="0"/>
              <a:t>UNAM: El Túnel de Viento es un proyecto que desarrolló la Alianza Fiadme con el objetivo de ser una herramienta científica para evaluar el impacto del viento sobre estructuras arquitectónicas con el estudio experimental de los fenómenos y efectos eólicos.</a:t>
            </a:r>
          </a:p>
          <a:p>
            <a:pPr algn="just"/>
            <a:r>
              <a:rPr lang="es-ES" sz="2200" dirty="0"/>
              <a:t>Anáhuac: Diseño y creación de un túnel de viento subsónico de tiro inducido.</a:t>
            </a:r>
          </a:p>
          <a:p>
            <a:pPr algn="just"/>
            <a:r>
              <a:rPr lang="es-ES" sz="2200" dirty="0"/>
              <a:t>UTP: Automatización de un túnel de viento para estudios de comportamiento de vuelo de insectos.</a:t>
            </a:r>
            <a:endParaRPr lang="es-MX" sz="2200" dirty="0"/>
          </a:p>
        </p:txBody>
      </p:sp>
      <p:sp>
        <p:nvSpPr>
          <p:cNvPr id="5" name="Marcador de número de diapositiva 4">
            <a:extLst>
              <a:ext uri="{FF2B5EF4-FFF2-40B4-BE49-F238E27FC236}">
                <a16:creationId xmlns:a16="http://schemas.microsoft.com/office/drawing/2014/main" id="{151E6D2B-022D-4A18-97A1-8E1797A202AA}"/>
              </a:ext>
            </a:extLst>
          </p:cNvPr>
          <p:cNvSpPr>
            <a:spLocks noGrp="1"/>
          </p:cNvSpPr>
          <p:nvPr>
            <p:ph type="sldNum" sz="quarter" idx="12"/>
          </p:nvPr>
        </p:nvSpPr>
        <p:spPr/>
        <p:txBody>
          <a:bodyPr/>
          <a:lstStyle/>
          <a:p>
            <a:fld id="{6D22F896-40B5-4ADD-8801-0D06FADFA095}" type="slidenum">
              <a:rPr lang="en-US" smtClean="0"/>
              <a:t>13</a:t>
            </a:fld>
            <a:endParaRPr lang="en-US" dirty="0"/>
          </a:p>
        </p:txBody>
      </p:sp>
      <p:sp>
        <p:nvSpPr>
          <p:cNvPr id="6" name="CuadroTexto 5">
            <a:extLst>
              <a:ext uri="{FF2B5EF4-FFF2-40B4-BE49-F238E27FC236}">
                <a16:creationId xmlns:a16="http://schemas.microsoft.com/office/drawing/2014/main" id="{FDDA2998-83C6-4F3F-825D-96833596A0DA}"/>
              </a:ext>
            </a:extLst>
          </p:cNvPr>
          <p:cNvSpPr txBox="1"/>
          <p:nvPr/>
        </p:nvSpPr>
        <p:spPr>
          <a:xfrm>
            <a:off x="1141411" y="904371"/>
            <a:ext cx="6507896" cy="646331"/>
          </a:xfrm>
          <a:prstGeom prst="rect">
            <a:avLst/>
          </a:prstGeom>
          <a:noFill/>
        </p:spPr>
        <p:txBody>
          <a:bodyPr wrap="square" rtlCol="0">
            <a:spAutoFit/>
          </a:bodyPr>
          <a:lstStyle/>
          <a:p>
            <a:r>
              <a:rPr lang="es-MX" sz="3600" dirty="0">
                <a:latin typeface="+mj-lt"/>
              </a:rPr>
              <a:t>En universidades mexicanas…</a:t>
            </a:r>
          </a:p>
        </p:txBody>
      </p:sp>
    </p:spTree>
    <p:extLst>
      <p:ext uri="{BB962C8B-B14F-4D97-AF65-F5344CB8AC3E}">
        <p14:creationId xmlns:p14="http://schemas.microsoft.com/office/powerpoint/2010/main" val="1801810608"/>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96FA39EB-502B-4591-BE6E-C408A4858450}"/>
              </a:ext>
            </a:extLst>
          </p:cNvPr>
          <p:cNvSpPr>
            <a:spLocks noGrp="1"/>
          </p:cNvSpPr>
          <p:nvPr>
            <p:ph idx="1"/>
          </p:nvPr>
        </p:nvSpPr>
        <p:spPr/>
        <p:txBody>
          <a:bodyPr/>
          <a:lstStyle/>
          <a:p>
            <a:r>
              <a:rPr lang="es-MX" dirty="0"/>
              <a:t>Dividir el proyecto por etapas</a:t>
            </a:r>
          </a:p>
          <a:p>
            <a:pPr lvl="1"/>
            <a:r>
              <a:rPr lang="es-MX" dirty="0"/>
              <a:t>En esta etapa se pone en marcha el motor y se caracteriza el viento que éste produce.</a:t>
            </a:r>
          </a:p>
          <a:p>
            <a:r>
              <a:rPr lang="es-MX" dirty="0"/>
              <a:t>Fecha de entrega con los profesores encargados del proyecto: 15 de abril</a:t>
            </a:r>
          </a:p>
          <a:p>
            <a:pPr lvl="1"/>
            <a:r>
              <a:rPr lang="es-MX" dirty="0"/>
              <a:t>Lo que se entrega:</a:t>
            </a:r>
          </a:p>
          <a:p>
            <a:pPr lvl="2"/>
            <a:r>
              <a:rPr lang="es-MX" dirty="0"/>
              <a:t>Motor rehabilitado y funcional</a:t>
            </a:r>
          </a:p>
          <a:p>
            <a:pPr lvl="2"/>
            <a:r>
              <a:rPr lang="es-MX" dirty="0"/>
              <a:t>Gráfica de caracterización del viento Voltaje vs Velocidad del viento</a:t>
            </a:r>
          </a:p>
        </p:txBody>
      </p:sp>
      <p:sp>
        <p:nvSpPr>
          <p:cNvPr id="5" name="Marcador de número de diapositiva 4">
            <a:extLst>
              <a:ext uri="{FF2B5EF4-FFF2-40B4-BE49-F238E27FC236}">
                <a16:creationId xmlns:a16="http://schemas.microsoft.com/office/drawing/2014/main" id="{F5309F8E-3DBF-459E-A259-CBB3FE01337E}"/>
              </a:ext>
            </a:extLst>
          </p:cNvPr>
          <p:cNvSpPr>
            <a:spLocks noGrp="1"/>
          </p:cNvSpPr>
          <p:nvPr>
            <p:ph type="sldNum" sz="quarter" idx="12"/>
          </p:nvPr>
        </p:nvSpPr>
        <p:spPr/>
        <p:txBody>
          <a:bodyPr/>
          <a:lstStyle/>
          <a:p>
            <a:fld id="{6D22F896-40B5-4ADD-8801-0D06FADFA095}" type="slidenum">
              <a:rPr lang="en-US" smtClean="0"/>
              <a:t>14</a:t>
            </a:fld>
            <a:endParaRPr lang="en-US" dirty="0"/>
          </a:p>
        </p:txBody>
      </p:sp>
      <p:sp>
        <p:nvSpPr>
          <p:cNvPr id="6" name="CuadroTexto 5">
            <a:extLst>
              <a:ext uri="{FF2B5EF4-FFF2-40B4-BE49-F238E27FC236}">
                <a16:creationId xmlns:a16="http://schemas.microsoft.com/office/drawing/2014/main" id="{86D43954-350A-4DF9-BC4C-1FD90BA31D2F}"/>
              </a:ext>
            </a:extLst>
          </p:cNvPr>
          <p:cNvSpPr txBox="1"/>
          <p:nvPr/>
        </p:nvSpPr>
        <p:spPr>
          <a:xfrm>
            <a:off x="1141411" y="1066799"/>
            <a:ext cx="6239309" cy="646331"/>
          </a:xfrm>
          <a:prstGeom prst="rect">
            <a:avLst/>
          </a:prstGeom>
          <a:noFill/>
        </p:spPr>
        <p:txBody>
          <a:bodyPr wrap="square" rtlCol="0">
            <a:spAutoFit/>
          </a:bodyPr>
          <a:lstStyle/>
          <a:p>
            <a:r>
              <a:rPr lang="es-MX" sz="3600" dirty="0">
                <a:latin typeface="+mj-lt"/>
              </a:rPr>
              <a:t>Entrevista con académicos</a:t>
            </a:r>
          </a:p>
        </p:txBody>
      </p:sp>
    </p:spTree>
    <p:extLst>
      <p:ext uri="{BB962C8B-B14F-4D97-AF65-F5344CB8AC3E}">
        <p14:creationId xmlns:p14="http://schemas.microsoft.com/office/powerpoint/2010/main" val="980133327"/>
      </p:ext>
    </p:extLst>
  </p:cSld>
  <p:clrMapOvr>
    <a:masterClrMapping/>
  </p:clrMapOvr>
  <p:transition spd="slow">
    <p:wip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Imagen que contiene electrónica, circuito&#10;&#10;Descripción generada automáticamente">
            <a:extLst>
              <a:ext uri="{FF2B5EF4-FFF2-40B4-BE49-F238E27FC236}">
                <a16:creationId xmlns:a16="http://schemas.microsoft.com/office/drawing/2014/main" id="{A496A40A-D4E3-4001-A39C-C726DBB4D531}"/>
              </a:ext>
            </a:extLst>
          </p:cNvPr>
          <p:cNvPicPr>
            <a:picLocks noGrp="1" noChangeAspect="1"/>
          </p:cNvPicPr>
          <p:nvPr>
            <p:ph idx="1"/>
          </p:nvPr>
        </p:nvPicPr>
        <p:blipFill>
          <a:blip r:embed="rId2"/>
          <a:stretch>
            <a:fillRect/>
          </a:stretch>
        </p:blipFill>
        <p:spPr>
          <a:xfrm>
            <a:off x="4618947" y="2894012"/>
            <a:ext cx="4671707" cy="3503780"/>
          </a:xfrm>
          <a:prstGeom prst="rect">
            <a:avLst/>
          </a:prstGeom>
          <a:ln>
            <a:noFill/>
          </a:ln>
          <a:effectLst>
            <a:outerShdw blurRad="292100" dist="139700" dir="2700000" algn="tl" rotWithShape="0">
              <a:srgbClr val="333333">
                <a:alpha val="65000"/>
              </a:srgbClr>
            </a:outerShdw>
          </a:effectLst>
        </p:spPr>
      </p:pic>
      <p:sp>
        <p:nvSpPr>
          <p:cNvPr id="5" name="Marcador de número de diapositiva 4">
            <a:extLst>
              <a:ext uri="{FF2B5EF4-FFF2-40B4-BE49-F238E27FC236}">
                <a16:creationId xmlns:a16="http://schemas.microsoft.com/office/drawing/2014/main" id="{F133387D-339C-4857-8F82-9255E7CF9050}"/>
              </a:ext>
            </a:extLst>
          </p:cNvPr>
          <p:cNvSpPr>
            <a:spLocks noGrp="1"/>
          </p:cNvSpPr>
          <p:nvPr>
            <p:ph type="sldNum" sz="quarter" idx="12"/>
          </p:nvPr>
        </p:nvSpPr>
        <p:spPr/>
        <p:txBody>
          <a:bodyPr/>
          <a:lstStyle/>
          <a:p>
            <a:fld id="{6D22F896-40B5-4ADD-8801-0D06FADFA095}" type="slidenum">
              <a:rPr lang="en-US" smtClean="0"/>
              <a:t>15</a:t>
            </a:fld>
            <a:endParaRPr lang="en-US" dirty="0"/>
          </a:p>
        </p:txBody>
      </p:sp>
      <p:sp>
        <p:nvSpPr>
          <p:cNvPr id="6" name="CuadroTexto 5">
            <a:extLst>
              <a:ext uri="{FF2B5EF4-FFF2-40B4-BE49-F238E27FC236}">
                <a16:creationId xmlns:a16="http://schemas.microsoft.com/office/drawing/2014/main" id="{9E4BE745-E562-4E16-B0EE-87646ED06F08}"/>
              </a:ext>
            </a:extLst>
          </p:cNvPr>
          <p:cNvSpPr txBox="1"/>
          <p:nvPr/>
        </p:nvSpPr>
        <p:spPr>
          <a:xfrm>
            <a:off x="1245867" y="276040"/>
            <a:ext cx="3131653" cy="1754326"/>
          </a:xfrm>
          <a:prstGeom prst="rect">
            <a:avLst/>
          </a:prstGeom>
          <a:noFill/>
        </p:spPr>
        <p:txBody>
          <a:bodyPr wrap="square" rtlCol="0">
            <a:spAutoFit/>
          </a:bodyPr>
          <a:lstStyle/>
          <a:p>
            <a:pPr algn="just"/>
            <a:r>
              <a:rPr lang="es-MX" sz="3600" dirty="0">
                <a:latin typeface="+mj-lt"/>
              </a:rPr>
              <a:t>Diagnóstico del estado actual de la máquina</a:t>
            </a:r>
          </a:p>
        </p:txBody>
      </p:sp>
      <p:pic>
        <p:nvPicPr>
          <p:cNvPr id="7" name="Imagen 6">
            <a:extLst>
              <a:ext uri="{FF2B5EF4-FFF2-40B4-BE49-F238E27FC236}">
                <a16:creationId xmlns:a16="http://schemas.microsoft.com/office/drawing/2014/main" id="{61EF8C72-2EC4-447A-974F-7AB4178B4318}"/>
              </a:ext>
            </a:extLst>
          </p:cNvPr>
          <p:cNvPicPr>
            <a:picLocks noChangeAspect="1"/>
          </p:cNvPicPr>
          <p:nvPr/>
        </p:nvPicPr>
        <p:blipFill>
          <a:blip r:embed="rId3"/>
          <a:stretch>
            <a:fillRect/>
          </a:stretch>
        </p:blipFill>
        <p:spPr>
          <a:xfrm>
            <a:off x="6954801" y="108072"/>
            <a:ext cx="5106282" cy="3523152"/>
          </a:xfrm>
          <a:prstGeom prst="rect">
            <a:avLst/>
          </a:prstGeom>
        </p:spPr>
      </p:pic>
      <p:pic>
        <p:nvPicPr>
          <p:cNvPr id="11" name="Imagen 10" descr="Imagen que contiene reloj&#10;&#10;Descripción generada automáticamente">
            <a:extLst>
              <a:ext uri="{FF2B5EF4-FFF2-40B4-BE49-F238E27FC236}">
                <a16:creationId xmlns:a16="http://schemas.microsoft.com/office/drawing/2014/main" id="{7CB48B6D-D66B-4A7B-B2F0-FCD56351D590}"/>
              </a:ext>
            </a:extLst>
          </p:cNvPr>
          <p:cNvPicPr>
            <a:picLocks noChangeAspect="1"/>
          </p:cNvPicPr>
          <p:nvPr/>
        </p:nvPicPr>
        <p:blipFill>
          <a:blip r:embed="rId4"/>
          <a:stretch>
            <a:fillRect/>
          </a:stretch>
        </p:blipFill>
        <p:spPr>
          <a:xfrm rot="5400000">
            <a:off x="57549" y="2816665"/>
            <a:ext cx="4216738" cy="316255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43089957"/>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Imagen 10" descr="Imagen que contiene circuito, medidor&#10;&#10;Descripción generada automáticamente">
            <a:extLst>
              <a:ext uri="{FF2B5EF4-FFF2-40B4-BE49-F238E27FC236}">
                <a16:creationId xmlns:a16="http://schemas.microsoft.com/office/drawing/2014/main" id="{F1F4E6F6-D660-4E33-8277-AE522B931EA1}"/>
              </a:ext>
            </a:extLst>
          </p:cNvPr>
          <p:cNvPicPr>
            <a:picLocks noChangeAspect="1"/>
          </p:cNvPicPr>
          <p:nvPr/>
        </p:nvPicPr>
        <p:blipFill rotWithShape="1">
          <a:blip r:embed="rId2"/>
          <a:srcRect l="2288" r="23122" b="-1"/>
          <a:stretch/>
        </p:blipFill>
        <p:spPr>
          <a:xfrm rot="5400000">
            <a:off x="330166" y="313300"/>
            <a:ext cx="3067161" cy="3084025"/>
          </a:xfrm>
          <a:prstGeom prst="rect">
            <a:avLst/>
          </a:prstGeom>
        </p:spPr>
      </p:pic>
      <p:pic>
        <p:nvPicPr>
          <p:cNvPr id="13" name="Imagen 12">
            <a:extLst>
              <a:ext uri="{FF2B5EF4-FFF2-40B4-BE49-F238E27FC236}">
                <a16:creationId xmlns:a16="http://schemas.microsoft.com/office/drawing/2014/main" id="{A9831106-44F6-4DF9-80EA-5206874816B3}"/>
              </a:ext>
            </a:extLst>
          </p:cNvPr>
          <p:cNvPicPr>
            <a:picLocks noChangeAspect="1"/>
          </p:cNvPicPr>
          <p:nvPr/>
        </p:nvPicPr>
        <p:blipFill rotWithShape="1">
          <a:blip r:embed="rId3"/>
          <a:srcRect l="18234" t="-1" r="7114" b="-1"/>
          <a:stretch/>
        </p:blipFill>
        <p:spPr>
          <a:xfrm rot="5400000">
            <a:off x="328887" y="3461949"/>
            <a:ext cx="3069719" cy="3084025"/>
          </a:xfrm>
          <a:prstGeom prst="rect">
            <a:avLst/>
          </a:prstGeom>
        </p:spPr>
      </p:pic>
      <p:pic>
        <p:nvPicPr>
          <p:cNvPr id="15" name="Imagen 14" descr="Imagen que contiene rojo, tabla, grande, blanco&#10;&#10;Descripción generada automáticamente">
            <a:extLst>
              <a:ext uri="{FF2B5EF4-FFF2-40B4-BE49-F238E27FC236}">
                <a16:creationId xmlns:a16="http://schemas.microsoft.com/office/drawing/2014/main" id="{7F83F662-FD96-445D-95A2-24C4BA1E21B1}"/>
              </a:ext>
            </a:extLst>
          </p:cNvPr>
          <p:cNvPicPr>
            <a:picLocks noChangeAspect="1"/>
          </p:cNvPicPr>
          <p:nvPr/>
        </p:nvPicPr>
        <p:blipFill rotWithShape="1">
          <a:blip r:embed="rId4"/>
          <a:srcRect t="5466" r="-2" b="5464"/>
          <a:stretch/>
        </p:blipFill>
        <p:spPr>
          <a:xfrm rot="5400000">
            <a:off x="2458582" y="1353310"/>
            <a:ext cx="6214533" cy="4151376"/>
          </a:xfrm>
          <a:prstGeom prst="rect">
            <a:avLst/>
          </a:prstGeom>
        </p:spPr>
      </p:pic>
      <p:pic>
        <p:nvPicPr>
          <p:cNvPr id="17" name="Imagen 16" descr="Imagen que contiene interior, edificio, silla, tabla&#10;&#10;Descripción generada automáticamente">
            <a:extLst>
              <a:ext uri="{FF2B5EF4-FFF2-40B4-BE49-F238E27FC236}">
                <a16:creationId xmlns:a16="http://schemas.microsoft.com/office/drawing/2014/main" id="{5467661C-5903-4E8B-8C49-8A724DCB4290}"/>
              </a:ext>
            </a:extLst>
          </p:cNvPr>
          <p:cNvPicPr>
            <a:picLocks noChangeAspect="1"/>
          </p:cNvPicPr>
          <p:nvPr/>
        </p:nvPicPr>
        <p:blipFill rotWithShape="1">
          <a:blip r:embed="rId5"/>
          <a:srcRect l="49344" t="-646" r="10742" b="645"/>
          <a:stretch/>
        </p:blipFill>
        <p:spPr>
          <a:xfrm>
            <a:off x="7718889" y="321732"/>
            <a:ext cx="4151376" cy="6214533"/>
          </a:xfrm>
          <a:prstGeom prst="rect">
            <a:avLst/>
          </a:prstGeom>
        </p:spPr>
      </p:pic>
      <p:sp>
        <p:nvSpPr>
          <p:cNvPr id="5" name="Marcador de número de diapositiva 4">
            <a:extLst>
              <a:ext uri="{FF2B5EF4-FFF2-40B4-BE49-F238E27FC236}">
                <a16:creationId xmlns:a16="http://schemas.microsoft.com/office/drawing/2014/main" id="{3951CE0F-ADDF-4D16-AE02-8569EB1C15A1}"/>
              </a:ext>
            </a:extLst>
          </p:cNvPr>
          <p:cNvSpPr>
            <a:spLocks noGrp="1"/>
          </p:cNvSpPr>
          <p:nvPr>
            <p:ph type="sldNum" sz="quarter" idx="12"/>
          </p:nvPr>
        </p:nvSpPr>
        <p:spPr>
          <a:xfrm>
            <a:off x="10917767" y="6557043"/>
            <a:ext cx="952499" cy="274320"/>
          </a:xfrm>
        </p:spPr>
        <p:txBody>
          <a:bodyPr vert="horz" lIns="91440" tIns="45720" rIns="91440" bIns="45720" rtlCol="0" anchor="ctr">
            <a:normAutofit/>
          </a:bodyPr>
          <a:lstStyle/>
          <a:p>
            <a:pPr defTabSz="914400">
              <a:spcAft>
                <a:spcPts val="600"/>
              </a:spcAft>
            </a:pPr>
            <a:fld id="{6D22F896-40B5-4ADD-8801-0D06FADFA095}" type="slidenum">
              <a:rPr lang="en-US" sz="1200"/>
              <a:pPr defTabSz="914400">
                <a:spcAft>
                  <a:spcPts val="600"/>
                </a:spcAft>
              </a:pPr>
              <a:t>16</a:t>
            </a:fld>
            <a:endParaRPr lang="en-US" sz="1200"/>
          </a:p>
        </p:txBody>
      </p:sp>
    </p:spTree>
    <p:extLst>
      <p:ext uri="{BB962C8B-B14F-4D97-AF65-F5344CB8AC3E}">
        <p14:creationId xmlns:p14="http://schemas.microsoft.com/office/powerpoint/2010/main" val="3945102471"/>
      </p:ext>
    </p:extLst>
  </p:cSld>
  <p:clrMapOvr>
    <a:masterClrMapping/>
  </p:clrMapOvr>
  <p:transition spd="slow">
    <p:wip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75D32DDA-EE62-4E09-9017-2EF017490B4B}"/>
              </a:ext>
            </a:extLst>
          </p:cNvPr>
          <p:cNvSpPr>
            <a:spLocks noGrp="1"/>
          </p:cNvSpPr>
          <p:nvPr>
            <p:ph idx="1"/>
          </p:nvPr>
        </p:nvSpPr>
        <p:spPr>
          <a:xfrm>
            <a:off x="1282089" y="1658143"/>
            <a:ext cx="9905999" cy="3541714"/>
          </a:xfrm>
        </p:spPr>
        <p:txBody>
          <a:bodyPr/>
          <a:lstStyle/>
          <a:p>
            <a:pPr marL="0" indent="0">
              <a:buNone/>
            </a:pPr>
            <a:r>
              <a:rPr lang="es-MX" dirty="0"/>
              <a:t>Línea de tiempo para las actividades realizadas y a realizar.</a:t>
            </a:r>
          </a:p>
          <a:p>
            <a:pPr marL="0" indent="0">
              <a:buNone/>
            </a:pPr>
            <a:r>
              <a:rPr lang="es-MX" dirty="0"/>
              <a:t>Enlace al cronograma:</a:t>
            </a:r>
          </a:p>
          <a:p>
            <a:pPr marL="0" indent="0">
              <a:buNone/>
            </a:pPr>
            <a:r>
              <a:rPr lang="es-MX" dirty="0">
                <a:hlinkClick r:id="rId2"/>
              </a:rPr>
              <a:t>https://malexandergl76.wixsite.com/tdviberopuebla/primera-visita</a:t>
            </a:r>
            <a:endParaRPr lang="es-MX" dirty="0"/>
          </a:p>
        </p:txBody>
      </p:sp>
      <p:sp>
        <p:nvSpPr>
          <p:cNvPr id="5" name="CuadroTexto 4">
            <a:extLst>
              <a:ext uri="{FF2B5EF4-FFF2-40B4-BE49-F238E27FC236}">
                <a16:creationId xmlns:a16="http://schemas.microsoft.com/office/drawing/2014/main" id="{69962AFB-7531-4563-9EAA-0DA4CC08BD15}"/>
              </a:ext>
            </a:extLst>
          </p:cNvPr>
          <p:cNvSpPr txBox="1"/>
          <p:nvPr/>
        </p:nvSpPr>
        <p:spPr>
          <a:xfrm>
            <a:off x="1282089" y="761218"/>
            <a:ext cx="4499950" cy="646331"/>
          </a:xfrm>
          <a:prstGeom prst="rect">
            <a:avLst/>
          </a:prstGeom>
          <a:noFill/>
        </p:spPr>
        <p:txBody>
          <a:bodyPr wrap="square" rtlCol="0">
            <a:spAutoFit/>
          </a:bodyPr>
          <a:lstStyle/>
          <a:p>
            <a:pPr algn="just"/>
            <a:r>
              <a:rPr lang="es-MX" sz="3600" dirty="0">
                <a:latin typeface="+mj-lt"/>
              </a:rPr>
              <a:t>Cronograma</a:t>
            </a:r>
          </a:p>
        </p:txBody>
      </p:sp>
      <p:sp>
        <p:nvSpPr>
          <p:cNvPr id="4" name="Marcador de número de diapositiva 3">
            <a:extLst>
              <a:ext uri="{FF2B5EF4-FFF2-40B4-BE49-F238E27FC236}">
                <a16:creationId xmlns:a16="http://schemas.microsoft.com/office/drawing/2014/main" id="{0FC183E2-E60C-4B64-9052-1BBE62E53BBF}"/>
              </a:ext>
            </a:extLst>
          </p:cNvPr>
          <p:cNvSpPr>
            <a:spLocks noGrp="1"/>
          </p:cNvSpPr>
          <p:nvPr>
            <p:ph type="sldNum" sz="quarter" idx="12"/>
          </p:nvPr>
        </p:nvSpPr>
        <p:spPr/>
        <p:txBody>
          <a:bodyPr/>
          <a:lstStyle/>
          <a:p>
            <a:fld id="{6D22F896-40B5-4ADD-8801-0D06FADFA095}" type="slidenum">
              <a:rPr lang="en-US" smtClean="0"/>
              <a:t>17</a:t>
            </a:fld>
            <a:endParaRPr lang="en-US" dirty="0"/>
          </a:p>
        </p:txBody>
      </p:sp>
    </p:spTree>
    <p:extLst>
      <p:ext uri="{BB962C8B-B14F-4D97-AF65-F5344CB8AC3E}">
        <p14:creationId xmlns:p14="http://schemas.microsoft.com/office/powerpoint/2010/main" val="2931539429"/>
      </p:ext>
    </p:extLst>
  </p:cSld>
  <p:clrMapOvr>
    <a:masterClrMapping/>
  </p:clrMapOvr>
  <p:transition spd="slow">
    <p:wip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BEDAAD4D-368E-4BB7-83BC-6B727D51C8AA}"/>
              </a:ext>
            </a:extLst>
          </p:cNvPr>
          <p:cNvSpPr>
            <a:spLocks noGrp="1"/>
          </p:cNvSpPr>
          <p:nvPr>
            <p:ph idx="1"/>
          </p:nvPr>
        </p:nvSpPr>
        <p:spPr>
          <a:xfrm>
            <a:off x="1141412" y="1115254"/>
            <a:ext cx="10200665" cy="5391054"/>
          </a:xfrm>
        </p:spPr>
        <p:txBody>
          <a:bodyPr>
            <a:normAutofit fontScale="85000" lnSpcReduction="10000"/>
          </a:bodyPr>
          <a:lstStyle/>
          <a:p>
            <a:pPr marL="0" indent="0">
              <a:buNone/>
            </a:pPr>
            <a:r>
              <a:rPr lang="es-MX" dirty="0"/>
              <a:t>Sumida, M., &amp; Morita, S. (2018). </a:t>
            </a:r>
            <a:r>
              <a:rPr lang="es-MX" dirty="0" err="1"/>
              <a:t>Wind</a:t>
            </a:r>
            <a:r>
              <a:rPr lang="es-MX" dirty="0"/>
              <a:t> </a:t>
            </a:r>
            <a:r>
              <a:rPr lang="es-MX" dirty="0" err="1"/>
              <a:t>Tunnel</a:t>
            </a:r>
            <a:r>
              <a:rPr lang="es-MX" dirty="0"/>
              <a:t> </a:t>
            </a:r>
            <a:r>
              <a:rPr lang="es-MX" dirty="0" err="1"/>
              <a:t>Tests</a:t>
            </a:r>
            <a:r>
              <a:rPr lang="es-MX" dirty="0"/>
              <a:t> </a:t>
            </a:r>
            <a:r>
              <a:rPr lang="es-MX" dirty="0" err="1"/>
              <a:t>on</a:t>
            </a:r>
            <a:r>
              <a:rPr lang="es-MX" dirty="0"/>
              <a:t> </a:t>
            </a:r>
            <a:r>
              <a:rPr lang="es-MX" dirty="0" err="1"/>
              <a:t>Aerodynamic</a:t>
            </a:r>
            <a:r>
              <a:rPr lang="es-MX" dirty="0"/>
              <a:t> </a:t>
            </a:r>
            <a:r>
              <a:rPr lang="es-MX" dirty="0" err="1"/>
              <a:t>Forces</a:t>
            </a:r>
            <a:r>
              <a:rPr lang="es-MX" dirty="0"/>
              <a:t> </a:t>
            </a:r>
            <a:r>
              <a:rPr lang="es-MX" dirty="0" err="1"/>
              <a:t>of</a:t>
            </a:r>
            <a:r>
              <a:rPr lang="es-MX" dirty="0"/>
              <a:t> Road </a:t>
            </a:r>
            <a:r>
              <a:rPr lang="es-MX" dirty="0" err="1"/>
              <a:t>Vehicles</a:t>
            </a:r>
            <a:r>
              <a:rPr lang="es-MX" dirty="0"/>
              <a:t> 	</a:t>
            </a:r>
            <a:r>
              <a:rPr lang="es-MX" dirty="0" err="1"/>
              <a:t>Under</a:t>
            </a:r>
            <a:r>
              <a:rPr lang="es-MX" dirty="0"/>
              <a:t> </a:t>
            </a:r>
            <a:r>
              <a:rPr lang="es-MX" dirty="0" err="1"/>
              <a:t>Unsteady</a:t>
            </a:r>
            <a:r>
              <a:rPr lang="es-MX" dirty="0"/>
              <a:t> </a:t>
            </a:r>
            <a:r>
              <a:rPr lang="es-MX" dirty="0" err="1"/>
              <a:t>Wind</a:t>
            </a:r>
            <a:r>
              <a:rPr lang="es-MX" dirty="0"/>
              <a:t> </a:t>
            </a:r>
            <a:r>
              <a:rPr lang="es-MX" dirty="0" err="1"/>
              <a:t>Conditions</a:t>
            </a:r>
            <a:r>
              <a:rPr lang="es-MX" dirty="0"/>
              <a:t>. International </a:t>
            </a:r>
            <a:r>
              <a:rPr lang="es-MX" dirty="0" err="1"/>
              <a:t>Journal</a:t>
            </a:r>
            <a:r>
              <a:rPr lang="es-MX" dirty="0"/>
              <a:t> </a:t>
            </a:r>
            <a:r>
              <a:rPr lang="es-MX" dirty="0" err="1"/>
              <a:t>of</a:t>
            </a:r>
            <a:r>
              <a:rPr lang="es-MX" dirty="0"/>
              <a:t> Automotive &amp; </a:t>
            </a:r>
            <a:r>
              <a:rPr lang="es-MX" dirty="0" err="1"/>
              <a:t>Mechanical</a:t>
            </a:r>
            <a:r>
              <a:rPr lang="es-MX" dirty="0"/>
              <a:t> 	</a:t>
            </a:r>
            <a:r>
              <a:rPr lang="es-MX" dirty="0" err="1"/>
              <a:t>Engineering</a:t>
            </a:r>
            <a:r>
              <a:rPr lang="es-MX" dirty="0"/>
              <a:t>, 15(4), 6064–6077. Recuperado el 1 de febrero del 2020 de: 	</a:t>
            </a:r>
            <a:r>
              <a:rPr lang="es-MX" u="sng" dirty="0">
                <a:solidFill>
                  <a:srgbClr val="7030A0"/>
                </a:solidFill>
                <a:hlinkClick r:id="rId2"/>
              </a:rPr>
              <a:t>http://search.ebscohost.com/login.aspx?direct=true&amp;db=aci&amp;AN=135595943&amp;site=eho</a:t>
            </a:r>
            <a:r>
              <a:rPr lang="es-MX" u="sng" dirty="0">
                <a:solidFill>
                  <a:srgbClr val="7030A0"/>
                </a:solidFill>
              </a:rPr>
              <a:t>	</a:t>
            </a:r>
            <a:r>
              <a:rPr lang="es-MX" u="sng" dirty="0" err="1">
                <a:solidFill>
                  <a:srgbClr val="7030A0"/>
                </a:solidFill>
                <a:hlinkClick r:id="rId3"/>
              </a:rPr>
              <a:t>st-live</a:t>
            </a:r>
            <a:endParaRPr lang="es-MX" u="sng" dirty="0">
              <a:solidFill>
                <a:srgbClr val="7030A0"/>
              </a:solidFill>
            </a:endParaRPr>
          </a:p>
          <a:p>
            <a:pPr marL="0" indent="0">
              <a:buNone/>
            </a:pPr>
            <a:endParaRPr lang="es-MX" u="sng" dirty="0">
              <a:solidFill>
                <a:srgbClr val="7030A0"/>
              </a:solidFill>
            </a:endParaRPr>
          </a:p>
          <a:p>
            <a:pPr marL="0" indent="0">
              <a:buNone/>
            </a:pPr>
            <a:r>
              <a:rPr lang="es-MX" dirty="0"/>
              <a:t>Lee, H., &amp; Moon, J. (2019). </a:t>
            </a:r>
            <a:r>
              <a:rPr lang="es-MX" dirty="0" err="1"/>
              <a:t>Static</a:t>
            </a:r>
            <a:r>
              <a:rPr lang="es-MX" dirty="0"/>
              <a:t> </a:t>
            </a:r>
            <a:r>
              <a:rPr lang="es-MX" dirty="0" err="1"/>
              <a:t>Wind</a:t>
            </a:r>
            <a:r>
              <a:rPr lang="es-MX" dirty="0"/>
              <a:t> Load </a:t>
            </a:r>
            <a:r>
              <a:rPr lang="es-MX" dirty="0" err="1"/>
              <a:t>Evaluation</a:t>
            </a:r>
            <a:r>
              <a:rPr lang="es-MX" dirty="0"/>
              <a:t> </a:t>
            </a:r>
            <a:r>
              <a:rPr lang="es-MX" dirty="0" err="1"/>
              <a:t>under</a:t>
            </a:r>
            <a:r>
              <a:rPr lang="es-MX" dirty="0"/>
              <a:t> </a:t>
            </a:r>
            <a:r>
              <a:rPr lang="es-MX" dirty="0" err="1"/>
              <a:t>Steady-State</a:t>
            </a:r>
            <a:r>
              <a:rPr lang="es-MX" dirty="0"/>
              <a:t> </a:t>
            </a:r>
            <a:r>
              <a:rPr lang="es-MX" dirty="0" err="1"/>
              <a:t>Wind</a:t>
            </a:r>
            <a:r>
              <a:rPr lang="es-MX" dirty="0"/>
              <a:t> Flow </a:t>
            </a:r>
            <a:r>
              <a:rPr lang="es-MX" dirty="0" err="1"/>
              <a:t>for</a:t>
            </a:r>
            <a:r>
              <a:rPr lang="es-MX" dirty="0"/>
              <a:t> 2-Edge 	</a:t>
            </a:r>
            <a:r>
              <a:rPr lang="es-MX" dirty="0" err="1"/>
              <a:t>Sloped</a:t>
            </a:r>
            <a:r>
              <a:rPr lang="es-MX" dirty="0"/>
              <a:t> Box </a:t>
            </a:r>
            <a:r>
              <a:rPr lang="es-MX" dirty="0" err="1"/>
              <a:t>Girder</a:t>
            </a:r>
            <a:r>
              <a:rPr lang="es-MX" dirty="0"/>
              <a:t> </a:t>
            </a:r>
            <a:r>
              <a:rPr lang="es-MX" dirty="0" err="1"/>
              <a:t>by</a:t>
            </a:r>
            <a:r>
              <a:rPr lang="es-MX" dirty="0"/>
              <a:t> </a:t>
            </a:r>
            <a:r>
              <a:rPr lang="es-MX" dirty="0" err="1"/>
              <a:t>Using</a:t>
            </a:r>
            <a:r>
              <a:rPr lang="es-MX" dirty="0"/>
              <a:t> </a:t>
            </a:r>
            <a:r>
              <a:rPr lang="es-MX" dirty="0" err="1"/>
              <a:t>Wind</a:t>
            </a:r>
            <a:r>
              <a:rPr lang="es-MX" dirty="0"/>
              <a:t> </a:t>
            </a:r>
            <a:r>
              <a:rPr lang="es-MX" dirty="0" err="1"/>
              <a:t>Tunnel</a:t>
            </a:r>
            <a:r>
              <a:rPr lang="es-MX" dirty="0"/>
              <a:t> Test. </a:t>
            </a:r>
            <a:r>
              <a:rPr lang="es-MX" dirty="0" err="1"/>
              <a:t>Advances</a:t>
            </a:r>
            <a:r>
              <a:rPr lang="es-MX" dirty="0"/>
              <a:t> in Civil </a:t>
            </a:r>
            <a:r>
              <a:rPr lang="es-MX" dirty="0" err="1"/>
              <a:t>Engineering</a:t>
            </a:r>
            <a:r>
              <a:rPr lang="es-MX" dirty="0"/>
              <a:t>, 1–12. 	Recuperado el 1 de febrero de 2020 de: </a:t>
            </a:r>
            <a:r>
              <a:rPr lang="es-MX" u="sng" dirty="0">
                <a:hlinkClick r:id="rId4"/>
              </a:rPr>
              <a:t>https://doi.org/10.1155/2019/9397527</a:t>
            </a:r>
            <a:endParaRPr lang="es-MX" u="sng" dirty="0"/>
          </a:p>
          <a:p>
            <a:pPr marL="0" indent="0">
              <a:buNone/>
            </a:pPr>
            <a:endParaRPr lang="es-MX" dirty="0"/>
          </a:p>
          <a:p>
            <a:pPr marL="0" indent="0">
              <a:buNone/>
            </a:pPr>
            <a:r>
              <a:rPr lang="es-MX" dirty="0"/>
              <a:t>ISO ORG. (2020). ISO, Recuperado el 1 de febrero del 2020 de: </a:t>
            </a:r>
            <a:r>
              <a:rPr lang="es-MX" u="sng" dirty="0">
                <a:hlinkClick r:id="rId5"/>
              </a:rPr>
              <a:t>https://www.iso.org/home.html</a:t>
            </a:r>
            <a:endParaRPr lang="es-MX" u="sng" dirty="0"/>
          </a:p>
          <a:p>
            <a:pPr marL="0" indent="0">
              <a:buNone/>
            </a:pPr>
            <a:endParaRPr lang="es-MX" u="sng" dirty="0"/>
          </a:p>
          <a:p>
            <a:pPr marL="0" indent="0">
              <a:buNone/>
            </a:pPr>
            <a:r>
              <a:rPr lang="es-MX" dirty="0"/>
              <a:t>Maldonado, A., Acevedo, M. Diálogo sobre el Túnel Aerodinámico, 6 de febrero de 2020</a:t>
            </a:r>
          </a:p>
        </p:txBody>
      </p:sp>
      <p:sp>
        <p:nvSpPr>
          <p:cNvPr id="5" name="Marcador de número de diapositiva 4">
            <a:extLst>
              <a:ext uri="{FF2B5EF4-FFF2-40B4-BE49-F238E27FC236}">
                <a16:creationId xmlns:a16="http://schemas.microsoft.com/office/drawing/2014/main" id="{666FE54D-64E5-4C7F-9ED8-EFC1C6C18181}"/>
              </a:ext>
            </a:extLst>
          </p:cNvPr>
          <p:cNvSpPr>
            <a:spLocks noGrp="1"/>
          </p:cNvSpPr>
          <p:nvPr>
            <p:ph type="sldNum" sz="quarter" idx="12"/>
          </p:nvPr>
        </p:nvSpPr>
        <p:spPr/>
        <p:txBody>
          <a:bodyPr/>
          <a:lstStyle/>
          <a:p>
            <a:fld id="{6D22F896-40B5-4ADD-8801-0D06FADFA095}" type="slidenum">
              <a:rPr lang="en-US" smtClean="0"/>
              <a:t>18</a:t>
            </a:fld>
            <a:endParaRPr lang="en-US" dirty="0"/>
          </a:p>
        </p:txBody>
      </p:sp>
      <p:sp>
        <p:nvSpPr>
          <p:cNvPr id="8" name="CuadroTexto 7">
            <a:extLst>
              <a:ext uri="{FF2B5EF4-FFF2-40B4-BE49-F238E27FC236}">
                <a16:creationId xmlns:a16="http://schemas.microsoft.com/office/drawing/2014/main" id="{A86EB1A1-EF0A-4DB3-ABB2-EAF3F4E8487B}"/>
              </a:ext>
            </a:extLst>
          </p:cNvPr>
          <p:cNvSpPr txBox="1"/>
          <p:nvPr/>
        </p:nvSpPr>
        <p:spPr>
          <a:xfrm>
            <a:off x="1141412" y="468922"/>
            <a:ext cx="4499950" cy="646331"/>
          </a:xfrm>
          <a:prstGeom prst="rect">
            <a:avLst/>
          </a:prstGeom>
          <a:noFill/>
        </p:spPr>
        <p:txBody>
          <a:bodyPr wrap="square" rtlCol="0">
            <a:spAutoFit/>
          </a:bodyPr>
          <a:lstStyle/>
          <a:p>
            <a:pPr algn="just"/>
            <a:r>
              <a:rPr lang="es-MX" sz="3600" dirty="0">
                <a:latin typeface="+mj-lt"/>
              </a:rPr>
              <a:t>Referencias</a:t>
            </a:r>
          </a:p>
        </p:txBody>
      </p:sp>
    </p:spTree>
    <p:extLst>
      <p:ext uri="{BB962C8B-B14F-4D97-AF65-F5344CB8AC3E}">
        <p14:creationId xmlns:p14="http://schemas.microsoft.com/office/powerpoint/2010/main" val="2528325018"/>
      </p:ext>
    </p:extLst>
  </p:cSld>
  <p:clrMapOvr>
    <a:masterClrMapping/>
  </p:clrMapOvr>
  <p:transition spd="slow">
    <p:wip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45D2152-BF80-4B42-BE25-B5E12AD3E851}"/>
              </a:ext>
            </a:extLst>
          </p:cNvPr>
          <p:cNvSpPr>
            <a:spLocks noGrp="1"/>
          </p:cNvSpPr>
          <p:nvPr>
            <p:ph idx="1"/>
          </p:nvPr>
        </p:nvSpPr>
        <p:spPr>
          <a:xfrm>
            <a:off x="1043757" y="1328692"/>
            <a:ext cx="9905999" cy="4672614"/>
          </a:xfrm>
        </p:spPr>
        <p:txBody>
          <a:bodyPr>
            <a:normAutofit/>
          </a:bodyPr>
          <a:lstStyle/>
          <a:p>
            <a:pPr marL="0" indent="0" algn="just">
              <a:buNone/>
            </a:pPr>
            <a:r>
              <a:rPr lang="es-ES" sz="2000" dirty="0"/>
              <a:t>UNAM, (29 de junio del 2018). Recuperado el 1 de febrero del 2020 de </a:t>
            </a:r>
            <a:r>
              <a:rPr lang="es-ES" sz="2000" u="sng" dirty="0">
                <a:solidFill>
                  <a:srgbClr val="7030A0"/>
                </a:solidFill>
              </a:rPr>
              <a:t>http://www.unamglobal.unam.mx/?p=42975</a:t>
            </a:r>
          </a:p>
          <a:p>
            <a:pPr marL="0" indent="0" algn="just">
              <a:buNone/>
            </a:pPr>
            <a:r>
              <a:rPr lang="es-ES" sz="2000" dirty="0"/>
              <a:t>Cesar Sánchez Gil, (3 de mayo del 2015). Recuperado el 1 de febrero del 2020 de </a:t>
            </a:r>
            <a:r>
              <a:rPr lang="es-ES" sz="2000" u="sng" dirty="0">
                <a:solidFill>
                  <a:srgbClr val="7030A0"/>
                </a:solidFill>
              </a:rPr>
              <a:t>https://prezi.com/ov77egsud6av/diseno-y-construccion-de-un-tunel-de-viento/ </a:t>
            </a:r>
          </a:p>
          <a:p>
            <a:pPr marL="0" indent="0" algn="just">
              <a:buNone/>
            </a:pPr>
            <a:r>
              <a:rPr lang="es-ES" sz="2000" dirty="0"/>
              <a:t>Salome Gonzales Chávez, José Chiroque Valdera, William Urcuhuaranga Jesús, (enero del 2012). Recuperado el 1 de febrero del 2020 de </a:t>
            </a:r>
            <a:r>
              <a:rPr lang="es-ES" sz="2000" u="sng" dirty="0">
                <a:solidFill>
                  <a:srgbClr val="7030A0"/>
                </a:solidFill>
              </a:rPr>
              <a:t>https://guzlop-editoras.com/web_des/ener01/eolica/pld0442.pdf</a:t>
            </a:r>
          </a:p>
          <a:p>
            <a:pPr marL="0" indent="0" algn="just">
              <a:buNone/>
            </a:pPr>
            <a:r>
              <a:rPr lang="es-ES" sz="2000" dirty="0"/>
              <a:t>Sandra Milena Mejía, Urquijo Lina Johanna Cardona Montes, (2016). Recuperado el 1 de febrero del 2020 de </a:t>
            </a:r>
            <a:r>
              <a:rPr lang="es-ES" sz="2000" u="sng" dirty="0">
                <a:solidFill>
                  <a:srgbClr val="7030A0"/>
                </a:solidFill>
              </a:rPr>
              <a:t>http://repositorio.utp.edu.co/dspace/bitstream/handle/11059/6351/62983M516.pdf?sequence=1</a:t>
            </a:r>
          </a:p>
          <a:p>
            <a:pPr marL="0" indent="0" algn="just">
              <a:buNone/>
            </a:pPr>
            <a:endParaRPr lang="es-MX" sz="2000" dirty="0"/>
          </a:p>
        </p:txBody>
      </p:sp>
      <p:sp>
        <p:nvSpPr>
          <p:cNvPr id="5" name="Marcador de número de diapositiva 4">
            <a:extLst>
              <a:ext uri="{FF2B5EF4-FFF2-40B4-BE49-F238E27FC236}">
                <a16:creationId xmlns:a16="http://schemas.microsoft.com/office/drawing/2014/main" id="{1EA66ADE-2436-4C5C-9167-D93F5F76D69D}"/>
              </a:ext>
            </a:extLst>
          </p:cNvPr>
          <p:cNvSpPr>
            <a:spLocks noGrp="1"/>
          </p:cNvSpPr>
          <p:nvPr>
            <p:ph type="sldNum" sz="quarter" idx="12"/>
          </p:nvPr>
        </p:nvSpPr>
        <p:spPr/>
        <p:txBody>
          <a:bodyPr/>
          <a:lstStyle/>
          <a:p>
            <a:fld id="{6D22F896-40B5-4ADD-8801-0D06FADFA095}" type="slidenum">
              <a:rPr lang="en-US" smtClean="0"/>
              <a:t>19</a:t>
            </a:fld>
            <a:endParaRPr lang="en-US" dirty="0"/>
          </a:p>
        </p:txBody>
      </p:sp>
    </p:spTree>
    <p:extLst>
      <p:ext uri="{BB962C8B-B14F-4D97-AF65-F5344CB8AC3E}">
        <p14:creationId xmlns:p14="http://schemas.microsoft.com/office/powerpoint/2010/main" val="4208407739"/>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2EF596B3-9A73-4D79-8CC7-BF95D945B177}"/>
              </a:ext>
            </a:extLst>
          </p:cNvPr>
          <p:cNvSpPr>
            <a:spLocks noGrp="1"/>
          </p:cNvSpPr>
          <p:nvPr>
            <p:ph idx="1"/>
          </p:nvPr>
        </p:nvSpPr>
        <p:spPr>
          <a:xfrm>
            <a:off x="1239067" y="2341560"/>
            <a:ext cx="9905999" cy="3541714"/>
          </a:xfrm>
        </p:spPr>
        <p:txBody>
          <a:bodyPr>
            <a:normAutofit/>
          </a:bodyPr>
          <a:lstStyle/>
          <a:p>
            <a:pPr marL="457200" indent="-457200" algn="just">
              <a:buFont typeface="+mj-lt"/>
              <a:buAutoNum type="arabicPeriod"/>
            </a:pPr>
            <a:r>
              <a:rPr lang="es-ES" dirty="0">
                <a:solidFill>
                  <a:srgbClr val="FFC000"/>
                </a:solidFill>
                <a:hlinkClick r:id="rId2" action="ppaction://hlinksldjump">
                  <a:extLst>
                    <a:ext uri="{A12FA001-AC4F-418D-AE19-62706E023703}">
                      <ahyp:hlinkClr xmlns:ahyp="http://schemas.microsoft.com/office/drawing/2018/hyperlinkcolor" val="tx"/>
                    </a:ext>
                  </a:extLst>
                </a:hlinkClick>
              </a:rPr>
              <a:t>Corregir la estructura del título de proyecto</a:t>
            </a:r>
            <a:endParaRPr lang="es-ES" dirty="0">
              <a:solidFill>
                <a:srgbClr val="FFC000"/>
              </a:solidFill>
            </a:endParaRPr>
          </a:p>
          <a:p>
            <a:pPr marL="457200" indent="-457200" algn="just">
              <a:buFont typeface="+mj-lt"/>
              <a:buAutoNum type="arabicPeriod"/>
            </a:pPr>
            <a:r>
              <a:rPr lang="es-ES" dirty="0">
                <a:solidFill>
                  <a:srgbClr val="FFC000"/>
                </a:solidFill>
                <a:hlinkClick r:id="rId3" action="ppaction://hlinksldjump">
                  <a:extLst>
                    <a:ext uri="{A12FA001-AC4F-418D-AE19-62706E023703}">
                      <ahyp:hlinkClr xmlns:ahyp="http://schemas.microsoft.com/office/drawing/2018/hyperlinkcolor" val="tx"/>
                    </a:ext>
                  </a:extLst>
                </a:hlinkClick>
              </a:rPr>
              <a:t>Modificar orden de objetivos específicos</a:t>
            </a:r>
            <a:endParaRPr lang="es-ES" dirty="0">
              <a:solidFill>
                <a:srgbClr val="FFC000"/>
              </a:solidFill>
            </a:endParaRPr>
          </a:p>
          <a:p>
            <a:pPr marL="457200" indent="-457200" algn="just">
              <a:buFont typeface="+mj-lt"/>
              <a:buAutoNum type="arabicPeriod"/>
            </a:pPr>
            <a:r>
              <a:rPr lang="es-ES" dirty="0">
                <a:solidFill>
                  <a:srgbClr val="FFC000"/>
                </a:solidFill>
                <a:hlinkClick r:id="rId4" action="ppaction://hlinksldjump">
                  <a:extLst>
                    <a:ext uri="{A12FA001-AC4F-418D-AE19-62706E023703}">
                      <ahyp:hlinkClr xmlns:ahyp="http://schemas.microsoft.com/office/drawing/2018/hyperlinkcolor" val="tx"/>
                    </a:ext>
                  </a:extLst>
                </a:hlinkClick>
              </a:rPr>
              <a:t>Ampliar nuestra bibliografía con más libros</a:t>
            </a:r>
            <a:endParaRPr lang="es-MX" dirty="0">
              <a:solidFill>
                <a:srgbClr val="FFC000"/>
              </a:solidFill>
            </a:endParaRPr>
          </a:p>
        </p:txBody>
      </p:sp>
      <p:sp>
        <p:nvSpPr>
          <p:cNvPr id="5" name="Marcador de número de diapositiva 4">
            <a:extLst>
              <a:ext uri="{FF2B5EF4-FFF2-40B4-BE49-F238E27FC236}">
                <a16:creationId xmlns:a16="http://schemas.microsoft.com/office/drawing/2014/main" id="{1EBE596B-0C60-47D8-B9B1-10543292F66A}"/>
              </a:ext>
            </a:extLst>
          </p:cNvPr>
          <p:cNvSpPr>
            <a:spLocks noGrp="1"/>
          </p:cNvSpPr>
          <p:nvPr>
            <p:ph type="sldNum" sz="quarter" idx="12"/>
          </p:nvPr>
        </p:nvSpPr>
        <p:spPr/>
        <p:txBody>
          <a:bodyPr/>
          <a:lstStyle/>
          <a:p>
            <a:fld id="{6D22F896-40B5-4ADD-8801-0D06FADFA095}" type="slidenum">
              <a:rPr lang="en-US" smtClean="0"/>
              <a:t>2</a:t>
            </a:fld>
            <a:endParaRPr lang="en-US" dirty="0"/>
          </a:p>
        </p:txBody>
      </p:sp>
      <p:sp>
        <p:nvSpPr>
          <p:cNvPr id="7" name="Título 6">
            <a:extLst>
              <a:ext uri="{FF2B5EF4-FFF2-40B4-BE49-F238E27FC236}">
                <a16:creationId xmlns:a16="http://schemas.microsoft.com/office/drawing/2014/main" id="{8E0DE6F8-B1BB-4468-A35F-FFF740EECE6B}"/>
              </a:ext>
            </a:extLst>
          </p:cNvPr>
          <p:cNvSpPr>
            <a:spLocks noGrp="1"/>
          </p:cNvSpPr>
          <p:nvPr>
            <p:ph type="title"/>
          </p:nvPr>
        </p:nvSpPr>
        <p:spPr/>
        <p:txBody>
          <a:bodyPr/>
          <a:lstStyle/>
          <a:p>
            <a:pPr algn="ctr"/>
            <a:r>
              <a:rPr lang="es-MX" cap="none" dirty="0"/>
              <a:t>Comentarios de los profesores en la primera visita</a:t>
            </a:r>
          </a:p>
        </p:txBody>
      </p:sp>
    </p:spTree>
    <p:extLst>
      <p:ext uri="{BB962C8B-B14F-4D97-AF65-F5344CB8AC3E}">
        <p14:creationId xmlns:p14="http://schemas.microsoft.com/office/powerpoint/2010/main" val="2564670315"/>
      </p:ext>
    </p:extLst>
  </p:cSld>
  <p:clrMapOvr>
    <a:masterClrMapping/>
  </p:clrMapOvr>
  <p:transition spd="slow">
    <p:wipe/>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9" name="Group 11">
            <a:extLst>
              <a:ext uri="{FF2B5EF4-FFF2-40B4-BE49-F238E27FC236}">
                <a16:creationId xmlns:a16="http://schemas.microsoft.com/office/drawing/2014/main" id="{9C9A395D-0E3C-47A2-BD3C-E0B63FFEB93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13" name="Rectangle 12">
              <a:extLst>
                <a:ext uri="{FF2B5EF4-FFF2-40B4-BE49-F238E27FC236}">
                  <a16:creationId xmlns:a16="http://schemas.microsoft.com/office/drawing/2014/main" id="{0679A098-1291-4ABE-A761-D1BEDD68E08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04DF8F41-DD3B-47AD-A8E9-6B42152BE251}"/>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p14="http://schemas.microsoft.com/office/powerpoint/2010/main" xmlns:a14="http://schemas.microsoft.com/office/drawing/2010/main" xmlns:a16="http://schemas.microsoft.com/office/drawing/2014/main" xmlns="">
                  <a:solidFill>
                    <a:srgbClr val="FFFFFF"/>
                  </a:solidFill>
                </a14:hiddenFill>
              </a:ext>
            </a:extLst>
          </p:spPr>
        </p:pic>
      </p:grpSp>
      <p:pic>
        <p:nvPicPr>
          <p:cNvPr id="7" name="Picture 9" descr="Resultado de imagen para ibero puebla">
            <a:extLst>
              <a:ext uri="{FF2B5EF4-FFF2-40B4-BE49-F238E27FC236}">
                <a16:creationId xmlns:a16="http://schemas.microsoft.com/office/drawing/2014/main" id="{DE028110-7357-4EDE-9A8C-3EC5A644AF5F}"/>
              </a:ext>
            </a:extLst>
          </p:cNvPr>
          <p:cNvPicPr>
            <a:picLocks noChangeAspect="1" noChangeArrowheads="1"/>
          </p:cNvPicPr>
          <p:nvPr/>
        </p:nvPicPr>
        <p:blipFill rotWithShape="1">
          <a:blip r:embed="rId4">
            <a:alphaModFix/>
            <a:extLst>
              <a:ext uri="{28A0092B-C50C-407E-A947-70E740481C1C}">
                <a14:useLocalDpi xmlns:a14="http://schemas.microsoft.com/office/drawing/2010/main" val="0"/>
              </a:ext>
            </a:extLst>
          </a:blip>
          <a:srcRect l="14692" r="1" b="1"/>
          <a:stretch/>
        </p:blipFill>
        <p:spPr bwMode="auto">
          <a:xfrm>
            <a:off x="3611" y="10"/>
            <a:ext cx="12188389" cy="6857990"/>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15">
            <a:extLst>
              <a:ext uri="{FF2B5EF4-FFF2-40B4-BE49-F238E27FC236}">
                <a16:creationId xmlns:a16="http://schemas.microsoft.com/office/drawing/2014/main" id="{1D4E244F-B3CC-4EA6-AEF8-9C10A9F2D6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72533" y="0"/>
            <a:ext cx="11455400" cy="6848476"/>
            <a:chOff x="372533" y="0"/>
            <a:chExt cx="11455400" cy="6848476"/>
          </a:xfrm>
        </p:grpSpPr>
        <p:sp>
          <p:nvSpPr>
            <p:cNvPr id="17" name="Round Diagonal Corner Rectangle 7">
              <a:extLst>
                <a:ext uri="{FF2B5EF4-FFF2-40B4-BE49-F238E27FC236}">
                  <a16:creationId xmlns:a16="http://schemas.microsoft.com/office/drawing/2014/main" id="{3ADF6A4B-498A-43D2-93FC-45D1C94E17E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22867" y="766234"/>
              <a:ext cx="10346266" cy="5325532"/>
            </a:xfrm>
            <a:prstGeom prst="round2DiagRect">
              <a:avLst>
                <a:gd name="adj1" fmla="val 4147"/>
                <a:gd name="adj2" fmla="val 0"/>
              </a:avLst>
            </a:prstGeom>
            <a:solidFill>
              <a:schemeClr val="bg1">
                <a:alpha val="80000"/>
              </a:schemeClr>
            </a:solidFill>
            <a:ln w="19050" cap="sq">
              <a:solidFill>
                <a:schemeClr val="tx2">
                  <a:alpha val="60000"/>
                </a:schemeClr>
              </a:solidFill>
              <a:miter lim="800000"/>
            </a:ln>
            <a:effectLst>
              <a:outerShdw blurRad="88900" dist="38100" dir="5400000" algn="t"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8" name="Group 17">
              <a:extLst>
                <a:ext uri="{FF2B5EF4-FFF2-40B4-BE49-F238E27FC236}">
                  <a16:creationId xmlns:a16="http://schemas.microsoft.com/office/drawing/2014/main" id="{2234058F-4A78-4BDB-BB4C-D5C3A3A50351}"/>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11085512" y="0"/>
              <a:ext cx="650875" cy="1730375"/>
              <a:chOff x="11347978" y="0"/>
              <a:chExt cx="650875" cy="1730375"/>
            </a:xfrm>
          </p:grpSpPr>
          <p:sp>
            <p:nvSpPr>
              <p:cNvPr id="38" name="Freeform 32">
                <a:extLst>
                  <a:ext uri="{FF2B5EF4-FFF2-40B4-BE49-F238E27FC236}">
                    <a16:creationId xmlns:a16="http://schemas.microsoft.com/office/drawing/2014/main" id="{81923CAD-9918-44BE-9706-67D58C9723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67041"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39" name="Freeform 33">
                <a:extLst>
                  <a:ext uri="{FF2B5EF4-FFF2-40B4-BE49-F238E27FC236}">
                    <a16:creationId xmlns:a16="http://schemas.microsoft.com/office/drawing/2014/main" id="{DB4D2157-45E9-4E6B-B4F9-872B39F1337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347978"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40" name="Freeform 34">
                <a:extLst>
                  <a:ext uri="{FF2B5EF4-FFF2-40B4-BE49-F238E27FC236}">
                    <a16:creationId xmlns:a16="http://schemas.microsoft.com/office/drawing/2014/main" id="{3AF950BB-DE8F-4B49-8982-2DF7730EE30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4678"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41" name="Freeform 37">
                <a:extLst>
                  <a:ext uri="{FF2B5EF4-FFF2-40B4-BE49-F238E27FC236}">
                    <a16:creationId xmlns:a16="http://schemas.microsoft.com/office/drawing/2014/main" id="{AE9B44C5-8A5E-4526-99B4-DBB63CC2D1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694053"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19" name="Group 18">
              <a:extLst>
                <a:ext uri="{FF2B5EF4-FFF2-40B4-BE49-F238E27FC236}">
                  <a16:creationId xmlns:a16="http://schemas.microsoft.com/office/drawing/2014/main" id="{A910EF9E-D7FF-4921-A289-5AB046461A0F}"/>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11229445" y="4867275"/>
              <a:ext cx="598488" cy="1981201"/>
              <a:chOff x="11424178" y="4867275"/>
              <a:chExt cx="598488" cy="1981201"/>
            </a:xfrm>
          </p:grpSpPr>
          <p:sp>
            <p:nvSpPr>
              <p:cNvPr id="32" name="Freeform 35">
                <a:extLst>
                  <a:ext uri="{FF2B5EF4-FFF2-40B4-BE49-F238E27FC236}">
                    <a16:creationId xmlns:a16="http://schemas.microsoft.com/office/drawing/2014/main" id="{5D1500E8-0351-4B53-9578-09F33B26CE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514666"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33" name="Freeform 36">
                <a:extLst>
                  <a:ext uri="{FF2B5EF4-FFF2-40B4-BE49-F238E27FC236}">
                    <a16:creationId xmlns:a16="http://schemas.microsoft.com/office/drawing/2014/main" id="{65A2BF85-98D8-4340-AF82-808A1EC2555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755966"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34" name="Freeform 38">
                <a:extLst>
                  <a:ext uri="{FF2B5EF4-FFF2-40B4-BE49-F238E27FC236}">
                    <a16:creationId xmlns:a16="http://schemas.microsoft.com/office/drawing/2014/main" id="{B0441C99-23C8-42B2-A9A2-36F6CE6BAA2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619441"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5" name="Freeform 39">
                <a:extLst>
                  <a:ext uri="{FF2B5EF4-FFF2-40B4-BE49-F238E27FC236}">
                    <a16:creationId xmlns:a16="http://schemas.microsoft.com/office/drawing/2014/main" id="{3304648D-1287-492A-A76B-4724456AED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1424178"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36" name="Freeform 40">
                <a:extLst>
                  <a:ext uri="{FF2B5EF4-FFF2-40B4-BE49-F238E27FC236}">
                    <a16:creationId xmlns:a16="http://schemas.microsoft.com/office/drawing/2014/main" id="{32B78AFE-D9B6-41B5-B593-4B797DA21EB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832166"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7" name="Rectangle 41">
                <a:extLst>
                  <a:ext uri="{FF2B5EF4-FFF2-40B4-BE49-F238E27FC236}">
                    <a16:creationId xmlns:a16="http://schemas.microsoft.com/office/drawing/2014/main" id="{BCA10968-EDF7-42D6-90B0-53A80026F8E1}"/>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1922653" y="6596063"/>
                <a:ext cx="23813" cy="252413"/>
              </a:xfrm>
              <a:prstGeom prst="rect">
                <a:avLst/>
              </a:prstGeom>
              <a:solidFill>
                <a:schemeClr val="tx2">
                  <a:alpha val="80000"/>
                </a:schemeClr>
              </a:solidFill>
              <a:ln>
                <a:noFill/>
              </a:ln>
            </p:spPr>
          </p:sp>
        </p:grpSp>
        <p:grpSp>
          <p:nvGrpSpPr>
            <p:cNvPr id="20" name="Group 19">
              <a:extLst>
                <a:ext uri="{FF2B5EF4-FFF2-40B4-BE49-F238E27FC236}">
                  <a16:creationId xmlns:a16="http://schemas.microsoft.com/office/drawing/2014/main" id="{AD1EB8D8-CD83-45AD-9D5A-A9E2D3C11213}"/>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flipH="1">
              <a:off x="440267" y="5118101"/>
              <a:ext cx="650875" cy="1730375"/>
              <a:chOff x="118533" y="5118101"/>
              <a:chExt cx="650875" cy="1730375"/>
            </a:xfrm>
          </p:grpSpPr>
          <p:sp>
            <p:nvSpPr>
              <p:cNvPr id="28" name="Freeform 32">
                <a:extLst>
                  <a:ext uri="{FF2B5EF4-FFF2-40B4-BE49-F238E27FC236}">
                    <a16:creationId xmlns:a16="http://schemas.microsoft.com/office/drawing/2014/main" id="{8A6D937B-952D-4A1B-BF33-2FEEE73675C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37596" y="6335713"/>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solidFill>
                <a:schemeClr val="tx2">
                  <a:alpha val="80000"/>
                </a:schemeClr>
              </a:solidFill>
              <a:ln>
                <a:noFill/>
              </a:ln>
            </p:spPr>
          </p:sp>
          <p:sp>
            <p:nvSpPr>
              <p:cNvPr id="29" name="Freeform 33">
                <a:extLst>
                  <a:ext uri="{FF2B5EF4-FFF2-40B4-BE49-F238E27FC236}">
                    <a16:creationId xmlns:a16="http://schemas.microsoft.com/office/drawing/2014/main" id="{B1150F7C-2943-4E9B-9DE9-A6BFE2646EE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118533" y="622141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solidFill>
                <a:schemeClr val="tx2">
                  <a:alpha val="80000"/>
                </a:schemeClr>
              </a:solidFill>
              <a:ln>
                <a:noFill/>
              </a:ln>
            </p:spPr>
          </p:sp>
          <p:sp>
            <p:nvSpPr>
              <p:cNvPr id="30" name="Freeform 34">
                <a:extLst>
                  <a:ext uri="{FF2B5EF4-FFF2-40B4-BE49-F238E27FC236}">
                    <a16:creationId xmlns:a16="http://schemas.microsoft.com/office/drawing/2014/main" id="{A4C8781F-2B1E-44FB-A324-F38A31F0C4F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5233" y="5118101"/>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31" name="Freeform 37">
                <a:extLst>
                  <a:ext uri="{FF2B5EF4-FFF2-40B4-BE49-F238E27FC236}">
                    <a16:creationId xmlns:a16="http://schemas.microsoft.com/office/drawing/2014/main" id="{D03FBB69-F351-4E02-8966-FCEF0F202A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464608" y="5299075"/>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solidFill>
                <a:schemeClr val="tx2">
                  <a:alpha val="80000"/>
                </a:schemeClr>
              </a:solidFill>
              <a:ln>
                <a:noFill/>
              </a:ln>
            </p:spPr>
          </p:sp>
        </p:grpSp>
        <p:grpSp>
          <p:nvGrpSpPr>
            <p:cNvPr id="21" name="Group 20">
              <a:extLst>
                <a:ext uri="{FF2B5EF4-FFF2-40B4-BE49-F238E27FC236}">
                  <a16:creationId xmlns:a16="http://schemas.microsoft.com/office/drawing/2014/main" id="{B201A811-52F0-4094-9436-ED11EA90456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72533" y="0"/>
              <a:ext cx="598488" cy="1981201"/>
              <a:chOff x="194733" y="0"/>
              <a:chExt cx="598488" cy="1981201"/>
            </a:xfrm>
          </p:grpSpPr>
          <p:sp>
            <p:nvSpPr>
              <p:cNvPr id="22" name="Freeform 35">
                <a:extLst>
                  <a:ext uri="{FF2B5EF4-FFF2-40B4-BE49-F238E27FC236}">
                    <a16:creationId xmlns:a16="http://schemas.microsoft.com/office/drawing/2014/main" id="{9FC3980B-D9F9-442F-9A4E-C7F4E8D102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285221" y="0"/>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solidFill>
                <a:schemeClr val="tx2">
                  <a:alpha val="80000"/>
                </a:schemeClr>
              </a:solidFill>
              <a:ln>
                <a:noFill/>
              </a:ln>
            </p:spPr>
          </p:sp>
          <p:sp>
            <p:nvSpPr>
              <p:cNvPr id="23" name="Freeform 36">
                <a:extLst>
                  <a:ext uri="{FF2B5EF4-FFF2-40B4-BE49-F238E27FC236}">
                    <a16:creationId xmlns:a16="http://schemas.microsoft.com/office/drawing/2014/main" id="{910EFCEE-C831-466C-AC2F-94F88DBC0D3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526521" y="1141413"/>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solidFill>
                <a:schemeClr val="tx2">
                  <a:alpha val="80000"/>
                </a:schemeClr>
              </a:solidFill>
              <a:ln>
                <a:noFill/>
              </a:ln>
            </p:spPr>
          </p:sp>
          <p:sp>
            <p:nvSpPr>
              <p:cNvPr id="24" name="Freeform 38">
                <a:extLst>
                  <a:ext uri="{FF2B5EF4-FFF2-40B4-BE49-F238E27FC236}">
                    <a16:creationId xmlns:a16="http://schemas.microsoft.com/office/drawing/2014/main" id="{2615A3E9-7D96-4000-98B6-AEEF6A64333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389996" y="1792288"/>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5" name="Freeform 39">
                <a:extLst>
                  <a:ext uri="{FF2B5EF4-FFF2-40B4-BE49-F238E27FC236}">
                    <a16:creationId xmlns:a16="http://schemas.microsoft.com/office/drawing/2014/main" id="{32C5195D-6336-43F8-B899-DF72D2AE8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V="1">
                <a:off x="194733" y="0"/>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solidFill>
                <a:schemeClr val="tx2">
                  <a:alpha val="80000"/>
                </a:schemeClr>
              </a:solidFill>
              <a:ln>
                <a:noFill/>
              </a:ln>
            </p:spPr>
          </p:sp>
          <p:sp>
            <p:nvSpPr>
              <p:cNvPr id="26" name="Freeform 40">
                <a:extLst>
                  <a:ext uri="{FF2B5EF4-FFF2-40B4-BE49-F238E27FC236}">
                    <a16:creationId xmlns:a16="http://schemas.microsoft.com/office/drawing/2014/main" id="{8ABD3FAB-A4EA-4D58-8742-268B17D11EE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flipV="1">
                <a:off x="602721" y="24288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solidFill>
                <a:schemeClr val="tx2">
                  <a:alpha val="80000"/>
                </a:schemeClr>
              </a:solidFill>
              <a:ln>
                <a:noFill/>
              </a:ln>
            </p:spPr>
          </p:sp>
          <p:sp>
            <p:nvSpPr>
              <p:cNvPr id="27" name="Rectangle 41">
                <a:extLst>
                  <a:ext uri="{FF2B5EF4-FFF2-40B4-BE49-F238E27FC236}">
                    <a16:creationId xmlns:a16="http://schemas.microsoft.com/office/drawing/2014/main" id="{A9C0472A-2593-4A0C-A011-A742360A06F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flipV="1">
                <a:off x="693208" y="0"/>
                <a:ext cx="23813" cy="252413"/>
              </a:xfrm>
              <a:prstGeom prst="rect">
                <a:avLst/>
              </a:prstGeom>
              <a:solidFill>
                <a:schemeClr val="tx2">
                  <a:alpha val="80000"/>
                </a:schemeClr>
              </a:solidFill>
              <a:ln>
                <a:noFill/>
              </a:ln>
            </p:spPr>
          </p:sp>
        </p:grpSp>
      </p:grpSp>
      <p:sp>
        <p:nvSpPr>
          <p:cNvPr id="3" name="Marcador de contenido 2">
            <a:extLst>
              <a:ext uri="{FF2B5EF4-FFF2-40B4-BE49-F238E27FC236}">
                <a16:creationId xmlns:a16="http://schemas.microsoft.com/office/drawing/2014/main" id="{604F79BC-C89C-40FA-AD51-38D6D50E0411}"/>
              </a:ext>
            </a:extLst>
          </p:cNvPr>
          <p:cNvSpPr>
            <a:spLocks noGrp="1"/>
          </p:cNvSpPr>
          <p:nvPr>
            <p:ph idx="1"/>
          </p:nvPr>
        </p:nvSpPr>
        <p:spPr>
          <a:xfrm>
            <a:off x="1143001" y="1869546"/>
            <a:ext cx="9905999" cy="3836987"/>
          </a:xfrm>
        </p:spPr>
        <p:txBody>
          <a:bodyPr anchor="ctr">
            <a:normAutofit/>
          </a:bodyPr>
          <a:lstStyle/>
          <a:p>
            <a:pPr marL="0" indent="0" algn="just">
              <a:buNone/>
            </a:pPr>
            <a:r>
              <a:rPr lang="es-MX" sz="2000" dirty="0"/>
              <a:t>Actualmente, nuestra universidad cuenta con las carreras en Ingeniería Automotriz, Mecánica y Civil dentro de su amplio catálogo de ofertas académicas. En ellas, se cursan las materias de “</a:t>
            </a:r>
            <a:r>
              <a:rPr lang="es-MX" sz="2000" i="1" dirty="0"/>
              <a:t>Diseño de estructuras de acero y concreto” </a:t>
            </a:r>
            <a:r>
              <a:rPr lang="es-MX" sz="2000" dirty="0"/>
              <a:t>en Civil, “</a:t>
            </a:r>
            <a:r>
              <a:rPr lang="es-MX" sz="2000" i="1" dirty="0"/>
              <a:t>Diseño de elementos de máquina” </a:t>
            </a:r>
            <a:r>
              <a:rPr lang="es-MX" sz="2000" dirty="0"/>
              <a:t>en Mecánica/Mecatrónica y “</a:t>
            </a:r>
            <a:r>
              <a:rPr lang="es-MX" sz="2000" i="1" dirty="0"/>
              <a:t>Modelado y aerodinámica” </a:t>
            </a:r>
            <a:r>
              <a:rPr lang="es-MX" sz="2000" dirty="0"/>
              <a:t>en Automotriz. Sin embargo, ninguna de esas materias ofrece un análisis de dichos diseños y prototipos más allá de la simulación digital, este proyecto describirá la oportunidad que los alumnos tendrán para estudiar las fuerzas aerodinámicas de arrastre, sustentación, el cabeceo y el patrón de turbulencia de todos sus prototipos. </a:t>
            </a:r>
            <a:r>
              <a:rPr lang="es-MX" sz="2000" i="1" dirty="0"/>
              <a:t>(Maldonado, Acevedo, 2020)</a:t>
            </a:r>
          </a:p>
        </p:txBody>
      </p:sp>
      <p:sp>
        <p:nvSpPr>
          <p:cNvPr id="42" name="CuadroTexto 41">
            <a:extLst>
              <a:ext uri="{FF2B5EF4-FFF2-40B4-BE49-F238E27FC236}">
                <a16:creationId xmlns:a16="http://schemas.microsoft.com/office/drawing/2014/main" id="{F38F2F5B-AFB0-4D69-BCA4-62C79BFD0FE9}"/>
              </a:ext>
            </a:extLst>
          </p:cNvPr>
          <p:cNvSpPr txBox="1"/>
          <p:nvPr/>
        </p:nvSpPr>
        <p:spPr>
          <a:xfrm>
            <a:off x="2723620" y="1084044"/>
            <a:ext cx="6745817" cy="646331"/>
          </a:xfrm>
          <a:prstGeom prst="rect">
            <a:avLst/>
          </a:prstGeom>
          <a:noFill/>
        </p:spPr>
        <p:txBody>
          <a:bodyPr wrap="square" rtlCol="0">
            <a:spAutoFit/>
          </a:bodyPr>
          <a:lstStyle/>
          <a:p>
            <a:pPr algn="ctr"/>
            <a:r>
              <a:rPr lang="es-MX" sz="3600" dirty="0">
                <a:latin typeface="+mj-lt"/>
              </a:rPr>
              <a:t>Planteamiento del problema</a:t>
            </a:r>
          </a:p>
        </p:txBody>
      </p:sp>
      <p:sp>
        <p:nvSpPr>
          <p:cNvPr id="4" name="Marcador de número de diapositiva 3">
            <a:extLst>
              <a:ext uri="{FF2B5EF4-FFF2-40B4-BE49-F238E27FC236}">
                <a16:creationId xmlns:a16="http://schemas.microsoft.com/office/drawing/2014/main" id="{CD7D35C5-5522-4964-92FF-0AD64887C10B}"/>
              </a:ext>
            </a:extLst>
          </p:cNvPr>
          <p:cNvSpPr>
            <a:spLocks noGrp="1"/>
          </p:cNvSpPr>
          <p:nvPr>
            <p:ph type="sldNum" sz="quarter" idx="12"/>
          </p:nvPr>
        </p:nvSpPr>
        <p:spPr>
          <a:xfrm>
            <a:off x="10270455" y="5690170"/>
            <a:ext cx="771089" cy="365125"/>
          </a:xfrm>
        </p:spPr>
        <p:txBody>
          <a:bodyPr/>
          <a:lstStyle/>
          <a:p>
            <a:fld id="{6D22F896-40B5-4ADD-8801-0D06FADFA095}" type="slidenum">
              <a:rPr lang="en-US" smtClean="0"/>
              <a:t>3</a:t>
            </a:fld>
            <a:endParaRPr lang="en-US" dirty="0"/>
          </a:p>
        </p:txBody>
      </p:sp>
    </p:spTree>
    <p:extLst>
      <p:ext uri="{BB962C8B-B14F-4D97-AF65-F5344CB8AC3E}">
        <p14:creationId xmlns:p14="http://schemas.microsoft.com/office/powerpoint/2010/main" val="4000357268"/>
      </p:ext>
    </p:extLst>
  </p:cSld>
  <p:clrMapOvr>
    <a:masterClrMapping/>
  </p:clrMapOvr>
  <p:transition spd="slow">
    <p:wip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pic>
        <p:nvPicPr>
          <p:cNvPr id="5" name="Imagen 4" descr="Imagen que contiene edificio, tren, estación, pista&#10;&#10;Descripción generada automáticamente">
            <a:extLst>
              <a:ext uri="{FF2B5EF4-FFF2-40B4-BE49-F238E27FC236}">
                <a16:creationId xmlns:a16="http://schemas.microsoft.com/office/drawing/2014/main" id="{DFD26D31-45EF-48CA-8C64-4359F65D31BA}"/>
              </a:ext>
            </a:extLst>
          </p:cNvPr>
          <p:cNvPicPr>
            <a:picLocks noChangeAspect="1"/>
          </p:cNvPicPr>
          <p:nvPr/>
        </p:nvPicPr>
        <p:blipFill rotWithShape="1">
          <a:blip r:embed="rId3"/>
          <a:srcRect l="17398" r="15682" b="3"/>
          <a:stretch/>
        </p:blipFill>
        <p:spPr>
          <a:xfrm>
            <a:off x="1141412" y="2497720"/>
            <a:ext cx="4662140" cy="3047892"/>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3" name="Marcador de contenido 2">
            <a:extLst>
              <a:ext uri="{FF2B5EF4-FFF2-40B4-BE49-F238E27FC236}">
                <a16:creationId xmlns:a16="http://schemas.microsoft.com/office/drawing/2014/main" id="{88A6D0C2-A812-4705-9DB8-6EAB211BB341}"/>
              </a:ext>
            </a:extLst>
          </p:cNvPr>
          <p:cNvSpPr>
            <a:spLocks noGrp="1"/>
          </p:cNvSpPr>
          <p:nvPr>
            <p:ph idx="1"/>
          </p:nvPr>
        </p:nvSpPr>
        <p:spPr>
          <a:xfrm>
            <a:off x="6204479" y="2249487"/>
            <a:ext cx="4844521" cy="3541714"/>
          </a:xfrm>
        </p:spPr>
        <p:txBody>
          <a:bodyPr anchor="ctr">
            <a:normAutofit/>
          </a:bodyPr>
          <a:lstStyle/>
          <a:p>
            <a:pPr marL="0" indent="0" algn="just">
              <a:buNone/>
            </a:pPr>
            <a:r>
              <a:rPr lang="es-MX" dirty="0"/>
              <a:t>Rehabilitar el motor del túnel aerodinámico de la IBERO Puebla hasta el punto de observar su funcionamiento para demostrar sus alcances a futuro.</a:t>
            </a:r>
          </a:p>
        </p:txBody>
      </p:sp>
      <p:sp>
        <p:nvSpPr>
          <p:cNvPr id="8" name="CuadroTexto 7">
            <a:extLst>
              <a:ext uri="{FF2B5EF4-FFF2-40B4-BE49-F238E27FC236}">
                <a16:creationId xmlns:a16="http://schemas.microsoft.com/office/drawing/2014/main" id="{74ED7673-1754-43DC-9B10-D1F1F00B3B2A}"/>
              </a:ext>
            </a:extLst>
          </p:cNvPr>
          <p:cNvSpPr txBox="1"/>
          <p:nvPr/>
        </p:nvSpPr>
        <p:spPr>
          <a:xfrm>
            <a:off x="2367984" y="901676"/>
            <a:ext cx="6745817" cy="646331"/>
          </a:xfrm>
          <a:prstGeom prst="rect">
            <a:avLst/>
          </a:prstGeom>
          <a:noFill/>
        </p:spPr>
        <p:txBody>
          <a:bodyPr wrap="square" rtlCol="0">
            <a:spAutoFit/>
          </a:bodyPr>
          <a:lstStyle/>
          <a:p>
            <a:pPr algn="ctr"/>
            <a:r>
              <a:rPr lang="es-MX" sz="3600" dirty="0">
                <a:latin typeface="+mj-lt"/>
              </a:rPr>
              <a:t>Objetivo General</a:t>
            </a:r>
          </a:p>
        </p:txBody>
      </p:sp>
      <p:sp>
        <p:nvSpPr>
          <p:cNvPr id="4" name="Marcador de número de diapositiva 3">
            <a:extLst>
              <a:ext uri="{FF2B5EF4-FFF2-40B4-BE49-F238E27FC236}">
                <a16:creationId xmlns:a16="http://schemas.microsoft.com/office/drawing/2014/main" id="{B7837CEB-0F1B-460E-8814-402E3C7513D1}"/>
              </a:ext>
            </a:extLst>
          </p:cNvPr>
          <p:cNvSpPr>
            <a:spLocks noGrp="1"/>
          </p:cNvSpPr>
          <p:nvPr>
            <p:ph type="sldNum" sz="quarter" idx="12"/>
          </p:nvPr>
        </p:nvSpPr>
        <p:spPr/>
        <p:txBody>
          <a:bodyPr/>
          <a:lstStyle/>
          <a:p>
            <a:fld id="{6D22F896-40B5-4ADD-8801-0D06FADFA095}" type="slidenum">
              <a:rPr lang="en-US" smtClean="0"/>
              <a:t>4</a:t>
            </a:fld>
            <a:endParaRPr lang="en-US" dirty="0"/>
          </a:p>
        </p:txBody>
      </p:sp>
    </p:spTree>
    <p:extLst>
      <p:ext uri="{BB962C8B-B14F-4D97-AF65-F5344CB8AC3E}">
        <p14:creationId xmlns:p14="http://schemas.microsoft.com/office/powerpoint/2010/main" val="539177202"/>
      </p:ext>
    </p:extLst>
  </p:cSld>
  <p:clrMapOvr>
    <a:masterClrMapping/>
  </p:clrMapOvr>
  <p:transition spd="slow">
    <p:wip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DC9255F-7825-42B4-A90B-92AB6D24B50F}"/>
              </a:ext>
            </a:extLst>
          </p:cNvPr>
          <p:cNvSpPr>
            <a:spLocks noGrp="1"/>
          </p:cNvSpPr>
          <p:nvPr>
            <p:ph idx="1"/>
          </p:nvPr>
        </p:nvSpPr>
        <p:spPr>
          <a:xfrm>
            <a:off x="1141412" y="1591407"/>
            <a:ext cx="10024819" cy="5117123"/>
          </a:xfrm>
        </p:spPr>
        <p:txBody>
          <a:bodyPr>
            <a:normAutofit/>
          </a:bodyPr>
          <a:lstStyle/>
          <a:p>
            <a:pPr marL="457200" indent="-457200" algn="just">
              <a:buFont typeface="+mj-lt"/>
              <a:buAutoNum type="arabicPeriod"/>
            </a:pPr>
            <a:r>
              <a:rPr lang="es-MX" dirty="0"/>
              <a:t>Identificar información sobre máquinas similares (Estado del Arte).</a:t>
            </a:r>
          </a:p>
          <a:p>
            <a:pPr marL="457200" indent="-457200" algn="just">
              <a:buFont typeface="+mj-lt"/>
              <a:buAutoNum type="arabicPeriod"/>
            </a:pPr>
            <a:r>
              <a:rPr lang="es-MX" dirty="0"/>
              <a:t>Diagnosticar el estado actual del túnel.</a:t>
            </a:r>
          </a:p>
          <a:p>
            <a:pPr marL="457200" indent="-457200" algn="just">
              <a:buFont typeface="+mj-lt"/>
              <a:buAutoNum type="arabicPeriod"/>
            </a:pPr>
            <a:r>
              <a:rPr lang="es-MX" dirty="0"/>
              <a:t>Identificar el plan que se tiene contemplado para el Túnel aerodinámico en el futuro y las metas para este semestre.</a:t>
            </a:r>
          </a:p>
          <a:p>
            <a:pPr marL="457200" indent="-457200">
              <a:buFont typeface="+mj-lt"/>
              <a:buAutoNum type="arabicPeriod" startAt="3"/>
            </a:pPr>
            <a:r>
              <a:rPr lang="es-MX" dirty="0"/>
              <a:t>Optimizar el estado actual de la máquina.</a:t>
            </a:r>
          </a:p>
          <a:p>
            <a:pPr marL="457200" indent="-457200" algn="just">
              <a:buFont typeface="+mj-lt"/>
              <a:buAutoNum type="arabicPeriod"/>
            </a:pPr>
            <a:endParaRPr lang="es-MX" dirty="0"/>
          </a:p>
        </p:txBody>
      </p:sp>
      <p:sp>
        <p:nvSpPr>
          <p:cNvPr id="8" name="CuadroTexto 7">
            <a:extLst>
              <a:ext uri="{FF2B5EF4-FFF2-40B4-BE49-F238E27FC236}">
                <a16:creationId xmlns:a16="http://schemas.microsoft.com/office/drawing/2014/main" id="{5FBF2F04-F2C2-484D-A349-FDBCD98E4BCE}"/>
              </a:ext>
            </a:extLst>
          </p:cNvPr>
          <p:cNvSpPr txBox="1"/>
          <p:nvPr/>
        </p:nvSpPr>
        <p:spPr>
          <a:xfrm>
            <a:off x="1141412" y="628773"/>
            <a:ext cx="8211608" cy="646331"/>
          </a:xfrm>
          <a:prstGeom prst="rect">
            <a:avLst/>
          </a:prstGeom>
          <a:noFill/>
        </p:spPr>
        <p:txBody>
          <a:bodyPr wrap="square" rtlCol="0">
            <a:spAutoFit/>
          </a:bodyPr>
          <a:lstStyle/>
          <a:p>
            <a:r>
              <a:rPr lang="es-MX" sz="3600" dirty="0">
                <a:latin typeface="+mj-lt"/>
              </a:rPr>
              <a:t>Objetivos Específicos</a:t>
            </a:r>
          </a:p>
        </p:txBody>
      </p:sp>
      <p:sp>
        <p:nvSpPr>
          <p:cNvPr id="4" name="Marcador de número de diapositiva 3">
            <a:extLst>
              <a:ext uri="{FF2B5EF4-FFF2-40B4-BE49-F238E27FC236}">
                <a16:creationId xmlns:a16="http://schemas.microsoft.com/office/drawing/2014/main" id="{A30A88A4-EB2D-4A29-B3FE-4029E54DB98E}"/>
              </a:ext>
            </a:extLst>
          </p:cNvPr>
          <p:cNvSpPr>
            <a:spLocks noGrp="1"/>
          </p:cNvSpPr>
          <p:nvPr>
            <p:ph type="sldNum" sz="quarter" idx="12"/>
          </p:nvPr>
        </p:nvSpPr>
        <p:spPr/>
        <p:txBody>
          <a:bodyPr/>
          <a:lstStyle/>
          <a:p>
            <a:fld id="{6D22F896-40B5-4ADD-8801-0D06FADFA095}" type="slidenum">
              <a:rPr lang="en-US" smtClean="0"/>
              <a:t>5</a:t>
            </a:fld>
            <a:endParaRPr lang="en-US" dirty="0"/>
          </a:p>
        </p:txBody>
      </p:sp>
    </p:spTree>
    <p:extLst>
      <p:ext uri="{BB962C8B-B14F-4D97-AF65-F5344CB8AC3E}">
        <p14:creationId xmlns:p14="http://schemas.microsoft.com/office/powerpoint/2010/main" val="2063632065"/>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grpSp>
        <p:nvGrpSpPr>
          <p:cNvPr id="70" name="Group 9">
            <a:extLst>
              <a:ext uri="{FF2B5EF4-FFF2-40B4-BE49-F238E27FC236}">
                <a16:creationId xmlns:a16="http://schemas.microsoft.com/office/drawing/2014/main" id="{4522F6F2-D276-4B44-927D-595B62E8F52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
            <a:ext cx="12192003" cy="6858001"/>
            <a:chOff x="0" y="-1"/>
            <a:chExt cx="12192003" cy="6858001"/>
          </a:xfrm>
        </p:grpSpPr>
        <p:sp useBgFill="1">
          <p:nvSpPr>
            <p:cNvPr id="71" name="Rectangle 10">
              <a:extLst>
                <a:ext uri="{FF2B5EF4-FFF2-40B4-BE49-F238E27FC236}">
                  <a16:creationId xmlns:a16="http://schemas.microsoft.com/office/drawing/2014/main" id="{CE1A8443-DFAD-4C8E-A1D1-B1FFC23AA5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a:extLst>
                <a:ext uri="{FF2B5EF4-FFF2-40B4-BE49-F238E27FC236}">
                  <a16:creationId xmlns:a16="http://schemas.microsoft.com/office/drawing/2014/main" id="{7C16C621-4F51-4093-B639-5E04CF0EA567}"/>
                </a:ext>
                <a:ext uri="{C183D7F6-B498-43B3-948B-1728B52AA6E4}">
                  <adec:decorative xmlns:adec="http://schemas.microsoft.com/office/drawing/2017/decorative" val="1"/>
                </a:ext>
              </a:extLst>
            </p:cNvPr>
            <p:cNvPicPr>
              <a:picLocks noChangeAspect="1" noChangeArrowheads="1"/>
            </p:cNvPicPr>
            <p:nvPr>
              <p:extLst>
                <p:ext uri="{386F3935-93C4-4BCD-93E2-E3B085C9AB24}">
                  <p16:designElem xmlns:p16="http://schemas.microsoft.com/office/powerpoint/2015/main" val="1"/>
                </p:ext>
              </p:extLst>
            </p:nvPr>
          </p:nvPicPr>
          <p:blipFill>
            <a:blip r:embed="rId3">
              <a:alphaModFix amt="3000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 xmlns:a16="http://schemas.microsoft.com/office/drawing/2014/main" xmlns:a14="http://schemas.microsoft.com/office/drawing/2010/main" xmlns:p14="http://schemas.microsoft.com/office/powerpoint/2010/main">
                  <a:solidFill>
                    <a:srgbClr val="FFFFFF"/>
                  </a:solidFill>
                </a14:hiddenFill>
              </a:ext>
            </a:extLst>
          </p:spPr>
        </p:pic>
      </p:grpSp>
      <p:pic>
        <p:nvPicPr>
          <p:cNvPr id="5" name="Imagen 4">
            <a:extLst>
              <a:ext uri="{FF2B5EF4-FFF2-40B4-BE49-F238E27FC236}">
                <a16:creationId xmlns:a16="http://schemas.microsoft.com/office/drawing/2014/main" id="{4ACD543D-0C60-4399-9ED5-05E915F51A28}"/>
              </a:ext>
            </a:extLst>
          </p:cNvPr>
          <p:cNvPicPr>
            <a:picLocks noChangeAspect="1"/>
          </p:cNvPicPr>
          <p:nvPr/>
        </p:nvPicPr>
        <p:blipFill rotWithShape="1">
          <a:blip r:embed="rId4"/>
          <a:srcRect t="9875"/>
          <a:stretch/>
        </p:blipFill>
        <p:spPr>
          <a:xfrm rot="5400000">
            <a:off x="-1116805" y="1111208"/>
            <a:ext cx="6858000" cy="4635583"/>
          </a:xfrm>
          <a:prstGeom prst="rect">
            <a:avLst/>
          </a:prstGeom>
        </p:spPr>
      </p:pic>
      <p:grpSp>
        <p:nvGrpSpPr>
          <p:cNvPr id="72" name="Group 13">
            <a:extLst>
              <a:ext uri="{FF2B5EF4-FFF2-40B4-BE49-F238E27FC236}">
                <a16:creationId xmlns:a16="http://schemas.microsoft.com/office/drawing/2014/main" id="{9A210947-19DD-4D82-9001-EB4FD3CA889B}"/>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2305051" cy="6858001"/>
            <a:chOff x="0" y="0"/>
            <a:chExt cx="2305051" cy="6858001"/>
          </a:xfrm>
          <a:solidFill>
            <a:schemeClr val="tx1">
              <a:alpha val="70000"/>
            </a:schemeClr>
          </a:solidFill>
          <a:effectLst/>
        </p:grpSpPr>
        <p:sp>
          <p:nvSpPr>
            <p:cNvPr id="15" name="Rectangle 14">
              <a:extLst>
                <a:ext uri="{FF2B5EF4-FFF2-40B4-BE49-F238E27FC236}">
                  <a16:creationId xmlns:a16="http://schemas.microsoft.com/office/drawing/2014/main" id="{308BA069-8E59-4A52-9D81-F41BB255CC1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09675" y="4763"/>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6" name="Freeform 6">
              <a:extLst>
                <a:ext uri="{FF2B5EF4-FFF2-40B4-BE49-F238E27FC236}">
                  <a16:creationId xmlns:a16="http://schemas.microsoft.com/office/drawing/2014/main" id="{3F647F8A-2464-4A5A-BC19-757CDB00F6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7" name="Freeform 7">
              <a:extLst>
                <a:ext uri="{FF2B5EF4-FFF2-40B4-BE49-F238E27FC236}">
                  <a16:creationId xmlns:a16="http://schemas.microsoft.com/office/drawing/2014/main" id="{56E9E8F0-C005-4002-A7CC-050F4E163CAD}"/>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18" name="Rectangle 17">
              <a:extLst>
                <a:ext uri="{FF2B5EF4-FFF2-40B4-BE49-F238E27FC236}">
                  <a16:creationId xmlns:a16="http://schemas.microsoft.com/office/drawing/2014/main" id="{6F73DD6E-B3F0-4263-B349-EF6F73438A2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414338" y="9525"/>
              <a:ext cx="28575" cy="4481513"/>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19" name="Freeform 9">
              <a:extLst>
                <a:ext uri="{FF2B5EF4-FFF2-40B4-BE49-F238E27FC236}">
                  <a16:creationId xmlns:a16="http://schemas.microsoft.com/office/drawing/2014/main" id="{819862A2-B765-4A89-A229-6D138978188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0" name="Freeform 10">
              <a:extLst>
                <a:ext uri="{FF2B5EF4-FFF2-40B4-BE49-F238E27FC236}">
                  <a16:creationId xmlns:a16="http://schemas.microsoft.com/office/drawing/2014/main" id="{80B74F06-F12D-48F0-9469-1B41C8676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1" name="Freeform 11">
              <a:extLst>
                <a:ext uri="{FF2B5EF4-FFF2-40B4-BE49-F238E27FC236}">
                  <a16:creationId xmlns:a16="http://schemas.microsoft.com/office/drawing/2014/main" id="{90B9E938-2C10-4FD4-A44B-AC2C6CCB5B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2" name="Freeform 12">
              <a:extLst>
                <a:ext uri="{FF2B5EF4-FFF2-40B4-BE49-F238E27FC236}">
                  <a16:creationId xmlns:a16="http://schemas.microsoft.com/office/drawing/2014/main" id="{F9EFD92F-C67D-4998-BF9E-78AE28DF547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3" name="Freeform 13">
              <a:extLst>
                <a:ext uri="{FF2B5EF4-FFF2-40B4-BE49-F238E27FC236}">
                  <a16:creationId xmlns:a16="http://schemas.microsoft.com/office/drawing/2014/main" id="{40A102B9-B463-49AA-80B5-DED0B2E43A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4" name="Freeform 14">
              <a:extLst>
                <a:ext uri="{FF2B5EF4-FFF2-40B4-BE49-F238E27FC236}">
                  <a16:creationId xmlns:a16="http://schemas.microsoft.com/office/drawing/2014/main" id="{D8FE84BD-D175-437D-B860-3715158CFC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5" name="Freeform 15">
              <a:extLst>
                <a:ext uri="{FF2B5EF4-FFF2-40B4-BE49-F238E27FC236}">
                  <a16:creationId xmlns:a16="http://schemas.microsoft.com/office/drawing/2014/main" id="{1577D13D-8777-48FE-8799-57CBDEA2AC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6" name="Freeform 16">
              <a:extLst>
                <a:ext uri="{FF2B5EF4-FFF2-40B4-BE49-F238E27FC236}">
                  <a16:creationId xmlns:a16="http://schemas.microsoft.com/office/drawing/2014/main" id="{ADE86DE6-4A59-4BE5-B2C8-CB7C0FB965B5}"/>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7" name="Freeform 17">
              <a:extLst>
                <a:ext uri="{FF2B5EF4-FFF2-40B4-BE49-F238E27FC236}">
                  <a16:creationId xmlns:a16="http://schemas.microsoft.com/office/drawing/2014/main" id="{5FD7F01E-86AB-47C1-81B1-419856314E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8" name="Freeform 18">
              <a:extLst>
                <a:ext uri="{FF2B5EF4-FFF2-40B4-BE49-F238E27FC236}">
                  <a16:creationId xmlns:a16="http://schemas.microsoft.com/office/drawing/2014/main" id="{953EB852-7AA6-40F7-A805-0FF04FAE8E4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29" name="Freeform 19">
              <a:extLst>
                <a:ext uri="{FF2B5EF4-FFF2-40B4-BE49-F238E27FC236}">
                  <a16:creationId xmlns:a16="http://schemas.microsoft.com/office/drawing/2014/main" id="{FA283238-23CF-4994-8E02-4EB5D97D8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0" name="Freeform 20">
              <a:extLst>
                <a:ext uri="{FF2B5EF4-FFF2-40B4-BE49-F238E27FC236}">
                  <a16:creationId xmlns:a16="http://schemas.microsoft.com/office/drawing/2014/main" id="{AE2F0444-3560-46A9-85C6-AD9C4D7000C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1" name="Freeform 21">
              <a:extLst>
                <a:ext uri="{FF2B5EF4-FFF2-40B4-BE49-F238E27FC236}">
                  <a16:creationId xmlns:a16="http://schemas.microsoft.com/office/drawing/2014/main" id="{B69EAEB1-1086-4684-B20B-C6E250A90EE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2" name="Freeform 22">
              <a:extLst>
                <a:ext uri="{FF2B5EF4-FFF2-40B4-BE49-F238E27FC236}">
                  <a16:creationId xmlns:a16="http://schemas.microsoft.com/office/drawing/2014/main" id="{4C869530-8A60-4306-BC67-63294F9D54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3" name="Freeform 23">
              <a:extLst>
                <a:ext uri="{FF2B5EF4-FFF2-40B4-BE49-F238E27FC236}">
                  <a16:creationId xmlns:a16="http://schemas.microsoft.com/office/drawing/2014/main" id="{EEBC3BC8-0066-4FFF-936E-746B47A0C3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4" name="Freeform 24">
              <a:extLst>
                <a:ext uri="{FF2B5EF4-FFF2-40B4-BE49-F238E27FC236}">
                  <a16:creationId xmlns:a16="http://schemas.microsoft.com/office/drawing/2014/main" id="{7951EC55-DA0C-46F0-BF98-427078A66D5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5" name="Freeform 25">
              <a:extLst>
                <a:ext uri="{FF2B5EF4-FFF2-40B4-BE49-F238E27FC236}">
                  <a16:creationId xmlns:a16="http://schemas.microsoft.com/office/drawing/2014/main" id="{F40CBDE4-9D9D-471D-9C7E-D000C060B2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6" name="Freeform 26">
              <a:extLst>
                <a:ext uri="{FF2B5EF4-FFF2-40B4-BE49-F238E27FC236}">
                  <a16:creationId xmlns:a16="http://schemas.microsoft.com/office/drawing/2014/main" id="{4E63F3FC-5BCB-400B-8CBB-DB58CF61D63E}"/>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7" name="Freeform 27">
              <a:extLst>
                <a:ext uri="{FF2B5EF4-FFF2-40B4-BE49-F238E27FC236}">
                  <a16:creationId xmlns:a16="http://schemas.microsoft.com/office/drawing/2014/main" id="{CBE4FF3F-9B00-4479-9EC8-BADD8C77E10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8" name="Freeform 28">
              <a:extLst>
                <a:ext uri="{FF2B5EF4-FFF2-40B4-BE49-F238E27FC236}">
                  <a16:creationId xmlns:a16="http://schemas.microsoft.com/office/drawing/2014/main" id="{6BA6A1A3-FE7E-46C6-96C1-693C2E018AB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39" name="Freeform 29">
              <a:extLst>
                <a:ext uri="{FF2B5EF4-FFF2-40B4-BE49-F238E27FC236}">
                  <a16:creationId xmlns:a16="http://schemas.microsoft.com/office/drawing/2014/main" id="{114DA81D-9A00-4EB7-A592-23911BB149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0" name="Freeform 30">
              <a:extLst>
                <a:ext uri="{FF2B5EF4-FFF2-40B4-BE49-F238E27FC236}">
                  <a16:creationId xmlns:a16="http://schemas.microsoft.com/office/drawing/2014/main" id="{DB83C953-DA56-415B-943C-6669B401A82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1" name="Freeform 31">
              <a:extLst>
                <a:ext uri="{FF2B5EF4-FFF2-40B4-BE49-F238E27FC236}">
                  <a16:creationId xmlns:a16="http://schemas.microsoft.com/office/drawing/2014/main" id="{51B3F681-1B14-43A9-AD7C-3337BF646C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2" name="Freeform 32">
              <a:extLst>
                <a:ext uri="{FF2B5EF4-FFF2-40B4-BE49-F238E27FC236}">
                  <a16:creationId xmlns:a16="http://schemas.microsoft.com/office/drawing/2014/main" id="{9FFEE267-6F5A-4942-9CCD-93E0FD722B1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3" name="Rectangle 42">
              <a:extLst>
                <a:ext uri="{FF2B5EF4-FFF2-40B4-BE49-F238E27FC236}">
                  <a16:creationId xmlns:a16="http://schemas.microsoft.com/office/drawing/2014/main" id="{D473DF80-FE50-4F0F-9AF3-BE37ACE6B914}"/>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642938" y="6610350"/>
              <a:ext cx="23813" cy="242888"/>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44" name="Freeform 34">
              <a:extLst>
                <a:ext uri="{FF2B5EF4-FFF2-40B4-BE49-F238E27FC236}">
                  <a16:creationId xmlns:a16="http://schemas.microsoft.com/office/drawing/2014/main" id="{D2426B62-A33A-419E-B4DF-42543C4CCAE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5" name="Freeform 35">
              <a:extLst>
                <a:ext uri="{FF2B5EF4-FFF2-40B4-BE49-F238E27FC236}">
                  <a16:creationId xmlns:a16="http://schemas.microsoft.com/office/drawing/2014/main" id="{1790CDFA-5E0D-467A-B0CA-637136309D8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6" name="Freeform 36">
              <a:extLst>
                <a:ext uri="{FF2B5EF4-FFF2-40B4-BE49-F238E27FC236}">
                  <a16:creationId xmlns:a16="http://schemas.microsoft.com/office/drawing/2014/main" id="{54F41241-7241-4D2A-BDEA-28406C41D5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7" name="Freeform 37">
              <a:extLst>
                <a:ext uri="{FF2B5EF4-FFF2-40B4-BE49-F238E27FC236}">
                  <a16:creationId xmlns:a16="http://schemas.microsoft.com/office/drawing/2014/main" id="{351E54C3-3D62-48EA-A2DC-D1570769C2E8}"/>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8" name="Freeform 38">
              <a:extLst>
                <a:ext uri="{FF2B5EF4-FFF2-40B4-BE49-F238E27FC236}">
                  <a16:creationId xmlns:a16="http://schemas.microsoft.com/office/drawing/2014/main" id="{F08D2F28-5814-4CA4-A46E-C82FE6EF5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49" name="Freeform 39">
              <a:extLst>
                <a:ext uri="{FF2B5EF4-FFF2-40B4-BE49-F238E27FC236}">
                  <a16:creationId xmlns:a16="http://schemas.microsoft.com/office/drawing/2014/main" id="{D308FFD9-83B2-4D86-8A5B-CE9F07E8E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0" name="Freeform 40">
              <a:extLst>
                <a:ext uri="{FF2B5EF4-FFF2-40B4-BE49-F238E27FC236}">
                  <a16:creationId xmlns:a16="http://schemas.microsoft.com/office/drawing/2014/main" id="{E6A3BE28-5E73-44F0-AA57-58DAD5DD0594}"/>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1" name="Freeform 41">
              <a:extLst>
                <a:ext uri="{FF2B5EF4-FFF2-40B4-BE49-F238E27FC236}">
                  <a16:creationId xmlns:a16="http://schemas.microsoft.com/office/drawing/2014/main" id="{7ACED00D-535A-4494-8BFA-78E58A2D56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2" name="Freeform 42">
              <a:extLst>
                <a:ext uri="{FF2B5EF4-FFF2-40B4-BE49-F238E27FC236}">
                  <a16:creationId xmlns:a16="http://schemas.microsoft.com/office/drawing/2014/main" id="{0C7D7BCF-768E-4C0D-857A-63BBA8F9BF7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3" name="Freeform 43">
              <a:extLst>
                <a:ext uri="{FF2B5EF4-FFF2-40B4-BE49-F238E27FC236}">
                  <a16:creationId xmlns:a16="http://schemas.microsoft.com/office/drawing/2014/main" id="{29401C0B-5EF6-49A6-A9F6-DAC32B3B65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4" name="Freeform 44">
              <a:extLst>
                <a:ext uri="{FF2B5EF4-FFF2-40B4-BE49-F238E27FC236}">
                  <a16:creationId xmlns:a16="http://schemas.microsoft.com/office/drawing/2014/main" id="{F6DF5234-BC86-4ABB-A7ED-575143C6A4CF}"/>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5" name="Rectangle 54">
              <a:extLst>
                <a:ext uri="{FF2B5EF4-FFF2-40B4-BE49-F238E27FC236}">
                  <a16:creationId xmlns:a16="http://schemas.microsoft.com/office/drawing/2014/main" id="{E4863625-8438-4877-9681-839C192C6110}"/>
                </a:ext>
                <a:ext uri="{C183D7F6-B498-43B3-948B-1728B52AA6E4}">
                  <adec:decorative xmlns:adec="http://schemas.microsoft.com/office/drawing/2017/decorative" val="1"/>
                </a:ext>
              </a:extLst>
            </p:cNvPr>
            <p:cNvSpPr>
              <a:spLocks noChangeArrowheads="1"/>
            </p:cNvSpPr>
            <p:nvPr>
              <p:extLst>
                <p:ext uri="{386F3935-93C4-4BCD-93E2-E3B085C9AB24}">
                  <p16:designElem xmlns:p16="http://schemas.microsoft.com/office/powerpoint/2015/main" val="1"/>
                </p:ext>
              </p:extLst>
            </p:nvPr>
          </p:nvSpPr>
          <p:spPr bwMode="auto">
            <a:xfrm>
              <a:off x="1228725" y="4662488"/>
              <a:ext cx="23813" cy="2181225"/>
            </a:xfrm>
            <a:prstGeom prst="rect">
              <a:avLst/>
            </a:pr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miter lim="800000"/>
                  <a:headEnd/>
                  <a:tailEnd/>
                </a14:hiddenLine>
              </a:ext>
            </a:extLst>
          </p:spPr>
        </p:sp>
        <p:sp>
          <p:nvSpPr>
            <p:cNvPr id="56" name="Freeform 46">
              <a:extLst>
                <a:ext uri="{FF2B5EF4-FFF2-40B4-BE49-F238E27FC236}">
                  <a16:creationId xmlns:a16="http://schemas.microsoft.com/office/drawing/2014/main" id="{8A1D47CD-E2C4-4AD2-B105-655BB09052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7" name="Freeform 47">
              <a:extLst>
                <a:ext uri="{FF2B5EF4-FFF2-40B4-BE49-F238E27FC236}">
                  <a16:creationId xmlns:a16="http://schemas.microsoft.com/office/drawing/2014/main" id="{4D816259-D8E8-4E5C-A2CF-8C8AFB805719}"/>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8" name="Freeform 48">
              <a:extLst>
                <a:ext uri="{FF2B5EF4-FFF2-40B4-BE49-F238E27FC236}">
                  <a16:creationId xmlns:a16="http://schemas.microsoft.com/office/drawing/2014/main" id="{6377A258-3874-44DB-99C9-C4EA6F7AA20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59" name="Freeform 49">
              <a:extLst>
                <a:ext uri="{FF2B5EF4-FFF2-40B4-BE49-F238E27FC236}">
                  <a16:creationId xmlns:a16="http://schemas.microsoft.com/office/drawing/2014/main" id="{A3902333-5178-425F-AA5F-14ABBEDAEF3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0" name="Freeform 50">
              <a:extLst>
                <a:ext uri="{FF2B5EF4-FFF2-40B4-BE49-F238E27FC236}">
                  <a16:creationId xmlns:a16="http://schemas.microsoft.com/office/drawing/2014/main" id="{090FF72C-8743-4B55-99A4-E62D6A4B2060}"/>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1" name="Freeform 51">
              <a:extLst>
                <a:ext uri="{FF2B5EF4-FFF2-40B4-BE49-F238E27FC236}">
                  <a16:creationId xmlns:a16="http://schemas.microsoft.com/office/drawing/2014/main" id="{BFCE6B39-2A20-4DB5-BA8E-2FA60B460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2" name="Freeform 52">
              <a:extLst>
                <a:ext uri="{FF2B5EF4-FFF2-40B4-BE49-F238E27FC236}">
                  <a16:creationId xmlns:a16="http://schemas.microsoft.com/office/drawing/2014/main" id="{A9F068E0-CF7F-474D-9118-50619A6E1C1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3" name="Freeform 53">
              <a:extLst>
                <a:ext uri="{FF2B5EF4-FFF2-40B4-BE49-F238E27FC236}">
                  <a16:creationId xmlns:a16="http://schemas.microsoft.com/office/drawing/2014/main" id="{CEE9ADFF-5205-4783-ADA2-655A73DB47FC}"/>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4" name="Freeform 54">
              <a:extLst>
                <a:ext uri="{FF2B5EF4-FFF2-40B4-BE49-F238E27FC236}">
                  <a16:creationId xmlns:a16="http://schemas.microsoft.com/office/drawing/2014/main" id="{B28123C4-0A50-4115-936C-C659A9129A03}"/>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5" name="Freeform 55">
              <a:extLst>
                <a:ext uri="{FF2B5EF4-FFF2-40B4-BE49-F238E27FC236}">
                  <a16:creationId xmlns:a16="http://schemas.microsoft.com/office/drawing/2014/main" id="{09B49DB9-536F-45DE-9352-5095C8D8384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6" name="Freeform 56">
              <a:extLst>
                <a:ext uri="{FF2B5EF4-FFF2-40B4-BE49-F238E27FC236}">
                  <a16:creationId xmlns:a16="http://schemas.microsoft.com/office/drawing/2014/main" id="{43C4B12A-C5E9-47A5-9B04-5D2186A07471}"/>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7" name="Freeform 57">
              <a:extLst>
                <a:ext uri="{FF2B5EF4-FFF2-40B4-BE49-F238E27FC236}">
                  <a16:creationId xmlns:a16="http://schemas.microsoft.com/office/drawing/2014/main" id="{A01B0DF5-9122-4E62-BF5B-0CCE0A5457B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sp>
          <p:nvSpPr>
            <p:cNvPr id="68" name="Freeform 58">
              <a:extLst>
                <a:ext uri="{FF2B5EF4-FFF2-40B4-BE49-F238E27FC236}">
                  <a16:creationId xmlns:a16="http://schemas.microsoft.com/office/drawing/2014/main" id="{3ED6B441-A89D-4565-949B-4C4AB6DC954B}"/>
                </a:ext>
                <a:ext uri="{C183D7F6-B498-43B3-948B-1728B52AA6E4}">
                  <adec:decorative xmlns:adec="http://schemas.microsoft.com/office/drawing/2017/decorative" val="1"/>
                </a:ext>
              </a:extLst>
            </p:cNvPr>
            <p:cNvSpPr>
              <a:spLocks noEditPoints="1"/>
            </p:cNvSpPr>
            <p:nvPr>
              <p:extLst>
                <p:ext uri="{386F3935-93C4-4BCD-93E2-E3B085C9AB24}">
                  <p16:designElem xmlns:p16="http://schemas.microsoft.com/office/powerpoint/2015/main" val="1"/>
                </p:ext>
              </p:extLst>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 xmlns:a16="http://schemas.microsoft.com/office/drawing/2014/main" xmlns:a14="http://schemas.microsoft.com/office/drawing/2010/main" xmlns:p14="http://schemas.microsoft.com/office/powerpoint/2010/main" w="9525">
                  <a:solidFill>
                    <a:srgbClr val="000000"/>
                  </a:solidFill>
                  <a:round/>
                  <a:headEnd/>
                  <a:tailEnd/>
                </a14:hiddenLine>
              </a:ext>
            </a:extLst>
          </p:spPr>
        </p:sp>
      </p:grpSp>
      <p:sp>
        <p:nvSpPr>
          <p:cNvPr id="3" name="Marcador de contenido 2">
            <a:extLst>
              <a:ext uri="{FF2B5EF4-FFF2-40B4-BE49-F238E27FC236}">
                <a16:creationId xmlns:a16="http://schemas.microsoft.com/office/drawing/2014/main" id="{061F4A5E-E45A-40DD-BB82-F7110CB42995}"/>
              </a:ext>
            </a:extLst>
          </p:cNvPr>
          <p:cNvSpPr>
            <a:spLocks noGrp="1"/>
          </p:cNvSpPr>
          <p:nvPr>
            <p:ph idx="1"/>
          </p:nvPr>
        </p:nvSpPr>
        <p:spPr>
          <a:xfrm>
            <a:off x="4968958" y="2249487"/>
            <a:ext cx="6078453" cy="3541714"/>
          </a:xfrm>
        </p:spPr>
        <p:txBody>
          <a:bodyPr>
            <a:normAutofit/>
          </a:bodyPr>
          <a:lstStyle/>
          <a:p>
            <a:pPr marL="0" indent="0" algn="just">
              <a:buNone/>
            </a:pPr>
            <a:r>
              <a:rPr lang="es-MX" dirty="0"/>
              <a:t>Dejar el túnel en estado funcional junto con un mando fácil de usar para control del mismo y unas gráfica de caracterización del viento contra el voltaje.</a:t>
            </a:r>
          </a:p>
        </p:txBody>
      </p:sp>
      <p:sp>
        <p:nvSpPr>
          <p:cNvPr id="69" name="CuadroTexto 68">
            <a:extLst>
              <a:ext uri="{FF2B5EF4-FFF2-40B4-BE49-F238E27FC236}">
                <a16:creationId xmlns:a16="http://schemas.microsoft.com/office/drawing/2014/main" id="{C5A8D1C3-87BA-4B63-A824-2F30F1783EFB}"/>
              </a:ext>
            </a:extLst>
          </p:cNvPr>
          <p:cNvSpPr txBox="1"/>
          <p:nvPr/>
        </p:nvSpPr>
        <p:spPr>
          <a:xfrm>
            <a:off x="4968958" y="1311057"/>
            <a:ext cx="4499950" cy="646331"/>
          </a:xfrm>
          <a:prstGeom prst="rect">
            <a:avLst/>
          </a:prstGeom>
          <a:noFill/>
        </p:spPr>
        <p:txBody>
          <a:bodyPr wrap="square" rtlCol="0">
            <a:spAutoFit/>
          </a:bodyPr>
          <a:lstStyle/>
          <a:p>
            <a:r>
              <a:rPr lang="es-MX" sz="3600" dirty="0">
                <a:latin typeface="+mj-lt"/>
              </a:rPr>
              <a:t>Alcances</a:t>
            </a:r>
          </a:p>
        </p:txBody>
      </p:sp>
      <p:sp>
        <p:nvSpPr>
          <p:cNvPr id="4" name="Marcador de número de diapositiva 3">
            <a:extLst>
              <a:ext uri="{FF2B5EF4-FFF2-40B4-BE49-F238E27FC236}">
                <a16:creationId xmlns:a16="http://schemas.microsoft.com/office/drawing/2014/main" id="{F12FF7A7-1B00-48C2-BD09-600739A7706C}"/>
              </a:ext>
            </a:extLst>
          </p:cNvPr>
          <p:cNvSpPr>
            <a:spLocks noGrp="1"/>
          </p:cNvSpPr>
          <p:nvPr>
            <p:ph type="sldNum" sz="quarter" idx="12"/>
          </p:nvPr>
        </p:nvSpPr>
        <p:spPr/>
        <p:txBody>
          <a:bodyPr/>
          <a:lstStyle/>
          <a:p>
            <a:fld id="{6D22F896-40B5-4ADD-8801-0D06FADFA095}" type="slidenum">
              <a:rPr lang="en-US" smtClean="0"/>
              <a:t>6</a:t>
            </a:fld>
            <a:endParaRPr lang="en-US" dirty="0"/>
          </a:p>
        </p:txBody>
      </p:sp>
    </p:spTree>
    <p:extLst>
      <p:ext uri="{BB962C8B-B14F-4D97-AF65-F5344CB8AC3E}">
        <p14:creationId xmlns:p14="http://schemas.microsoft.com/office/powerpoint/2010/main" val="1908314485"/>
      </p:ext>
    </p:extLst>
  </p:cSld>
  <p:clrMapOvr>
    <a:masterClrMapping/>
  </p:clrMapOvr>
  <p:transition spd="slow">
    <p:wip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3E283540-8718-4837-8A51-0A48C2D85FDF}"/>
              </a:ext>
            </a:extLst>
          </p:cNvPr>
          <p:cNvSpPr>
            <a:spLocks noGrp="1"/>
          </p:cNvSpPr>
          <p:nvPr>
            <p:ph idx="1"/>
          </p:nvPr>
        </p:nvSpPr>
        <p:spPr>
          <a:xfrm>
            <a:off x="1141412" y="2249487"/>
            <a:ext cx="5894388" cy="3541714"/>
          </a:xfrm>
        </p:spPr>
        <p:txBody>
          <a:bodyPr>
            <a:normAutofit/>
          </a:bodyPr>
          <a:lstStyle/>
          <a:p>
            <a:pPr marL="0" indent="0" algn="just">
              <a:buNone/>
            </a:pPr>
            <a:r>
              <a:rPr lang="es-MX" dirty="0"/>
              <a:t>No se podrán hacer pruebas reales dentro del túnel debido a la falta de equipo para montar los prototipos y de sensores en estado óptimo.</a:t>
            </a:r>
          </a:p>
        </p:txBody>
      </p:sp>
      <p:pic>
        <p:nvPicPr>
          <p:cNvPr id="5" name="Imagen 4" descr="Imagen que contiene interior, viejo, sucio, cuarto&#10;&#10;Descripción generada automáticamente">
            <a:extLst>
              <a:ext uri="{FF2B5EF4-FFF2-40B4-BE49-F238E27FC236}">
                <a16:creationId xmlns:a16="http://schemas.microsoft.com/office/drawing/2014/main" id="{C1CE467B-171B-40F5-863A-5C06D29FAD79}"/>
              </a:ext>
            </a:extLst>
          </p:cNvPr>
          <p:cNvPicPr>
            <a:picLocks noChangeAspect="1"/>
          </p:cNvPicPr>
          <p:nvPr/>
        </p:nvPicPr>
        <p:blipFill rotWithShape="1">
          <a:blip r:embed="rId3"/>
          <a:srcRect t="5648" r="1" b="1"/>
          <a:stretch/>
        </p:blipFill>
        <p:spPr>
          <a:xfrm rot="5400000">
            <a:off x="6912431" y="1487801"/>
            <a:ext cx="4840332" cy="3425199"/>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pic>
      <p:sp>
        <p:nvSpPr>
          <p:cNvPr id="10" name="CuadroTexto 9">
            <a:extLst>
              <a:ext uri="{FF2B5EF4-FFF2-40B4-BE49-F238E27FC236}">
                <a16:creationId xmlns:a16="http://schemas.microsoft.com/office/drawing/2014/main" id="{402F25AC-AE28-46F1-87B0-B9E4BCD4699B}"/>
              </a:ext>
            </a:extLst>
          </p:cNvPr>
          <p:cNvSpPr txBox="1"/>
          <p:nvPr/>
        </p:nvSpPr>
        <p:spPr>
          <a:xfrm>
            <a:off x="1141412" y="1216268"/>
            <a:ext cx="4499950" cy="646331"/>
          </a:xfrm>
          <a:prstGeom prst="rect">
            <a:avLst/>
          </a:prstGeom>
          <a:noFill/>
        </p:spPr>
        <p:txBody>
          <a:bodyPr wrap="square" rtlCol="0">
            <a:spAutoFit/>
          </a:bodyPr>
          <a:lstStyle/>
          <a:p>
            <a:pPr algn="just"/>
            <a:r>
              <a:rPr lang="es-MX" sz="3600" dirty="0">
                <a:latin typeface="+mj-lt"/>
              </a:rPr>
              <a:t>Limitaciones</a:t>
            </a:r>
          </a:p>
        </p:txBody>
      </p:sp>
      <p:sp>
        <p:nvSpPr>
          <p:cNvPr id="4" name="Marcador de número de diapositiva 3">
            <a:extLst>
              <a:ext uri="{FF2B5EF4-FFF2-40B4-BE49-F238E27FC236}">
                <a16:creationId xmlns:a16="http://schemas.microsoft.com/office/drawing/2014/main" id="{E16888B4-F48A-4A9C-8D0D-B10436F01CDC}"/>
              </a:ext>
            </a:extLst>
          </p:cNvPr>
          <p:cNvSpPr>
            <a:spLocks noGrp="1"/>
          </p:cNvSpPr>
          <p:nvPr>
            <p:ph type="sldNum" sz="quarter" idx="12"/>
          </p:nvPr>
        </p:nvSpPr>
        <p:spPr/>
        <p:txBody>
          <a:bodyPr/>
          <a:lstStyle/>
          <a:p>
            <a:fld id="{6D22F896-40B5-4ADD-8801-0D06FADFA095}" type="slidenum">
              <a:rPr lang="en-US" smtClean="0"/>
              <a:t>7</a:t>
            </a:fld>
            <a:endParaRPr lang="en-US" dirty="0"/>
          </a:p>
        </p:txBody>
      </p:sp>
    </p:spTree>
    <p:extLst>
      <p:ext uri="{BB962C8B-B14F-4D97-AF65-F5344CB8AC3E}">
        <p14:creationId xmlns:p14="http://schemas.microsoft.com/office/powerpoint/2010/main" val="3938014287"/>
      </p:ext>
    </p:extLst>
  </p:cSld>
  <p:clrMapOvr>
    <a:masterClrMapping/>
  </p:clrMapOvr>
  <p:transition spd="slow">
    <p:wip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2">
            <a:duotone>
              <a:schemeClr val="bg2">
                <a:shade val="48000"/>
                <a:hueMod val="106000"/>
                <a:satMod val="140000"/>
                <a:lumMod val="42000"/>
              </a:schemeClr>
              <a:schemeClr val="bg2">
                <a:tint val="98000"/>
                <a:hueMod val="92000"/>
                <a:satMod val="220000"/>
                <a:lumMod val="90000"/>
              </a:schemeClr>
            </a:duotone>
          </a:blip>
          <a:stretch/>
        </a:blipFill>
        <a:effectLst/>
      </p:bgPr>
    </p:bg>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ADE9E270-3ED2-4C1F-8F65-4F932742199D}"/>
              </a:ext>
            </a:extLst>
          </p:cNvPr>
          <p:cNvSpPr>
            <a:spLocks noGrp="1"/>
          </p:cNvSpPr>
          <p:nvPr>
            <p:ph idx="1"/>
          </p:nvPr>
        </p:nvSpPr>
        <p:spPr>
          <a:xfrm>
            <a:off x="1141412" y="2249487"/>
            <a:ext cx="5894388" cy="3541714"/>
          </a:xfrm>
        </p:spPr>
        <p:txBody>
          <a:bodyPr>
            <a:normAutofit/>
          </a:bodyPr>
          <a:lstStyle/>
          <a:p>
            <a:pPr marL="0" indent="0" algn="just">
              <a:lnSpc>
                <a:spcPct val="110000"/>
              </a:lnSpc>
              <a:buNone/>
            </a:pPr>
            <a:r>
              <a:rPr lang="es-MX" dirty="0"/>
              <a:t>El proyecto se realiza debido a la necesidad que existe entre los alumnos de las ingenierías mencionadas de probar sus prototipos en ambientes de simulación cercanos a la realidad, más allá de simular en la computadora con elemento finito para Automotriz o limitarse a pruebas de tensión y compresión para Civil.</a:t>
            </a:r>
          </a:p>
        </p:txBody>
      </p:sp>
      <p:pic>
        <p:nvPicPr>
          <p:cNvPr id="1028" name="Picture 4" descr="Resultado de imagen para prueba de tension">
            <a:extLst>
              <a:ext uri="{FF2B5EF4-FFF2-40B4-BE49-F238E27FC236}">
                <a16:creationId xmlns:a16="http://schemas.microsoft.com/office/drawing/2014/main" id="{A76A555C-AF77-4928-BBE2-24398D29C7C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5790"/>
          <a:stretch/>
        </p:blipFill>
        <p:spPr bwMode="auto">
          <a:xfrm>
            <a:off x="7619998" y="780235"/>
            <a:ext cx="3425199" cy="2420166"/>
          </a:xfrm>
          <a:custGeom>
            <a:avLst/>
            <a:gdLst>
              <a:gd name="connsiteX0" fmla="*/ 166465 w 3425199"/>
              <a:gd name="connsiteY0" fmla="*/ 0 h 2420166"/>
              <a:gd name="connsiteX1" fmla="*/ 3425199 w 3425199"/>
              <a:gd name="connsiteY1" fmla="*/ 0 h 2420166"/>
              <a:gd name="connsiteX2" fmla="*/ 3425199 w 3425199"/>
              <a:gd name="connsiteY2" fmla="*/ 2420166 h 2420166"/>
              <a:gd name="connsiteX3" fmla="*/ 0 w 3425199"/>
              <a:gd name="connsiteY3" fmla="*/ 2420166 h 2420166"/>
              <a:gd name="connsiteX4" fmla="*/ 0 w 3425199"/>
              <a:gd name="connsiteY4" fmla="*/ 166465 h 2420166"/>
              <a:gd name="connsiteX5" fmla="*/ 166465 w 3425199"/>
              <a:gd name="connsiteY5" fmla="*/ 0 h 2420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425199" h="2420166">
                <a:moveTo>
                  <a:pt x="166465" y="0"/>
                </a:moveTo>
                <a:lnTo>
                  <a:pt x="3425199" y="0"/>
                </a:lnTo>
                <a:lnTo>
                  <a:pt x="3425199" y="2420166"/>
                </a:lnTo>
                <a:lnTo>
                  <a:pt x="0" y="2420166"/>
                </a:lnTo>
                <a:lnTo>
                  <a:pt x="0" y="166465"/>
                </a:lnTo>
                <a:cubicBezTo>
                  <a:pt x="0" y="74529"/>
                  <a:pt x="74529" y="0"/>
                  <a:pt x="166465" y="0"/>
                </a:cubicBezTo>
                <a:close/>
              </a:path>
            </a:pathLst>
          </a:cu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26" name="Picture 2" descr="Resultado de imagen para nx">
            <a:extLst>
              <a:ext uri="{FF2B5EF4-FFF2-40B4-BE49-F238E27FC236}">
                <a16:creationId xmlns:a16="http://schemas.microsoft.com/office/drawing/2014/main" id="{969A25C4-0ED2-4C00-A7F7-94C4AAB3BD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776" r="2" b="2"/>
          <a:stretch/>
        </p:blipFill>
        <p:spPr bwMode="auto">
          <a:xfrm>
            <a:off x="7619998" y="3200401"/>
            <a:ext cx="3425199" cy="2420166"/>
          </a:xfrm>
          <a:custGeom>
            <a:avLst/>
            <a:gdLst>
              <a:gd name="connsiteX0" fmla="*/ 0 w 3425199"/>
              <a:gd name="connsiteY0" fmla="*/ 0 h 2420166"/>
              <a:gd name="connsiteX1" fmla="*/ 3425199 w 3425199"/>
              <a:gd name="connsiteY1" fmla="*/ 0 h 2420166"/>
              <a:gd name="connsiteX2" fmla="*/ 3425199 w 3425199"/>
              <a:gd name="connsiteY2" fmla="*/ 2253701 h 2420166"/>
              <a:gd name="connsiteX3" fmla="*/ 3258734 w 3425199"/>
              <a:gd name="connsiteY3" fmla="*/ 2420166 h 2420166"/>
              <a:gd name="connsiteX4" fmla="*/ 0 w 3425199"/>
              <a:gd name="connsiteY4" fmla="*/ 2420166 h 2420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5199" h="2420166">
                <a:moveTo>
                  <a:pt x="0" y="0"/>
                </a:moveTo>
                <a:lnTo>
                  <a:pt x="3425199" y="0"/>
                </a:lnTo>
                <a:lnTo>
                  <a:pt x="3425199" y="2253701"/>
                </a:lnTo>
                <a:cubicBezTo>
                  <a:pt x="3425199" y="2345637"/>
                  <a:pt x="3350670" y="2420166"/>
                  <a:pt x="3258734" y="2420166"/>
                </a:cubicBezTo>
                <a:lnTo>
                  <a:pt x="0" y="2420166"/>
                </a:lnTo>
                <a:close/>
              </a:path>
            </a:pathLst>
          </a:custGeom>
          <a:noFill/>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CuadroTexto 7">
            <a:extLst>
              <a:ext uri="{FF2B5EF4-FFF2-40B4-BE49-F238E27FC236}">
                <a16:creationId xmlns:a16="http://schemas.microsoft.com/office/drawing/2014/main" id="{9A9F26E1-87AF-4FE1-AAFC-358FADA857CC}"/>
              </a:ext>
            </a:extLst>
          </p:cNvPr>
          <p:cNvSpPr txBox="1"/>
          <p:nvPr/>
        </p:nvSpPr>
        <p:spPr>
          <a:xfrm>
            <a:off x="1141412" y="1343987"/>
            <a:ext cx="4499950" cy="646331"/>
          </a:xfrm>
          <a:prstGeom prst="rect">
            <a:avLst/>
          </a:prstGeom>
          <a:noFill/>
        </p:spPr>
        <p:txBody>
          <a:bodyPr wrap="square" rtlCol="0">
            <a:spAutoFit/>
          </a:bodyPr>
          <a:lstStyle/>
          <a:p>
            <a:pPr algn="just"/>
            <a:r>
              <a:rPr lang="es-MX" sz="3600" dirty="0">
                <a:latin typeface="+mj-lt"/>
              </a:rPr>
              <a:t>Justificación</a:t>
            </a:r>
          </a:p>
        </p:txBody>
      </p:sp>
      <p:sp>
        <p:nvSpPr>
          <p:cNvPr id="4" name="Marcador de número de diapositiva 3">
            <a:extLst>
              <a:ext uri="{FF2B5EF4-FFF2-40B4-BE49-F238E27FC236}">
                <a16:creationId xmlns:a16="http://schemas.microsoft.com/office/drawing/2014/main" id="{55251940-25BC-4A21-9F7C-2490F60E1ECB}"/>
              </a:ext>
            </a:extLst>
          </p:cNvPr>
          <p:cNvSpPr>
            <a:spLocks noGrp="1"/>
          </p:cNvSpPr>
          <p:nvPr>
            <p:ph type="sldNum" sz="quarter" idx="12"/>
          </p:nvPr>
        </p:nvSpPr>
        <p:spPr/>
        <p:txBody>
          <a:bodyPr/>
          <a:lstStyle/>
          <a:p>
            <a:fld id="{6D22F896-40B5-4ADD-8801-0D06FADFA095}" type="slidenum">
              <a:rPr lang="en-US" smtClean="0"/>
              <a:t>8</a:t>
            </a:fld>
            <a:endParaRPr lang="en-US" dirty="0"/>
          </a:p>
        </p:txBody>
      </p:sp>
    </p:spTree>
    <p:extLst>
      <p:ext uri="{BB962C8B-B14F-4D97-AF65-F5344CB8AC3E}">
        <p14:creationId xmlns:p14="http://schemas.microsoft.com/office/powerpoint/2010/main" val="1302115753"/>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DB646BD-0402-48B4-A3A3-8BC00346CAAB}"/>
              </a:ext>
            </a:extLst>
          </p:cNvPr>
          <p:cNvSpPr>
            <a:spLocks noGrp="1"/>
          </p:cNvSpPr>
          <p:nvPr>
            <p:ph idx="1"/>
          </p:nvPr>
        </p:nvSpPr>
        <p:spPr>
          <a:xfrm>
            <a:off x="1141412" y="1723292"/>
            <a:ext cx="9905999" cy="4516189"/>
          </a:xfrm>
        </p:spPr>
        <p:txBody>
          <a:bodyPr>
            <a:normAutofit/>
          </a:bodyPr>
          <a:lstStyle/>
          <a:p>
            <a:pPr marL="457200" indent="-457200">
              <a:buFont typeface="+mj-lt"/>
              <a:buAutoNum type="arabicPeriod"/>
            </a:pPr>
            <a:r>
              <a:rPr lang="es-MX" dirty="0"/>
              <a:t>Conceptos de voltaje y corriente</a:t>
            </a:r>
          </a:p>
          <a:p>
            <a:pPr marL="457200" indent="-457200">
              <a:buFont typeface="+mj-lt"/>
              <a:buAutoNum type="arabicPeriod"/>
            </a:pPr>
            <a:r>
              <a:rPr lang="es-MX" dirty="0"/>
              <a:t>Circuitos de control y potencia</a:t>
            </a:r>
          </a:p>
          <a:p>
            <a:pPr marL="457200" indent="-457200">
              <a:buFont typeface="+mj-lt"/>
              <a:buAutoNum type="arabicPeriod"/>
            </a:pPr>
            <a:r>
              <a:rPr lang="es-MX" dirty="0"/>
              <a:t>Fuerzas aerodinámicas</a:t>
            </a:r>
          </a:p>
          <a:p>
            <a:pPr marL="457200" lvl="1" indent="0">
              <a:buNone/>
            </a:pPr>
            <a:r>
              <a:rPr lang="es-MX" sz="2400" dirty="0"/>
              <a:t>3.1</a:t>
            </a:r>
            <a:r>
              <a:rPr lang="es-MX" dirty="0"/>
              <a:t>	Fuerza de arrastre y propulsión</a:t>
            </a:r>
          </a:p>
          <a:p>
            <a:pPr marL="457200" lvl="1" indent="0">
              <a:buNone/>
            </a:pPr>
            <a:r>
              <a:rPr lang="es-MX" sz="2400" dirty="0"/>
              <a:t>3.2</a:t>
            </a:r>
            <a:r>
              <a:rPr lang="es-MX" dirty="0"/>
              <a:t>	Fuerza de sustentación</a:t>
            </a:r>
          </a:p>
          <a:p>
            <a:pPr marL="457200" lvl="1" indent="0">
              <a:buNone/>
            </a:pPr>
            <a:r>
              <a:rPr lang="es-MX" sz="2400" dirty="0"/>
              <a:t>3.3</a:t>
            </a:r>
            <a:r>
              <a:rPr lang="es-MX" dirty="0"/>
              <a:t>	Momento de cabeceo</a:t>
            </a:r>
          </a:p>
          <a:p>
            <a:pPr marL="457200" indent="-457200">
              <a:buFont typeface="+mj-lt"/>
              <a:buAutoNum type="arabicPeriod"/>
            </a:pPr>
            <a:r>
              <a:rPr lang="es-MX" dirty="0"/>
              <a:t>Relaciones lineales (ecuación de primer grado) </a:t>
            </a:r>
          </a:p>
          <a:p>
            <a:pPr marL="0" indent="0">
              <a:buNone/>
            </a:pPr>
            <a:r>
              <a:rPr lang="es-MX" dirty="0"/>
              <a:t>     Voltaje – Velocidad del viento</a:t>
            </a:r>
          </a:p>
        </p:txBody>
      </p:sp>
      <p:pic>
        <p:nvPicPr>
          <p:cNvPr id="1030" name="Picture 6" descr="Resultado de imagen para fuerzas aerodinamicas">
            <a:extLst>
              <a:ext uri="{FF2B5EF4-FFF2-40B4-BE49-F238E27FC236}">
                <a16:creationId xmlns:a16="http://schemas.microsoft.com/office/drawing/2014/main" id="{C718E051-301A-4267-8CAD-4C8716E09DBF}"/>
              </a:ext>
            </a:extLst>
          </p:cNvPr>
          <p:cNvPicPr>
            <a:picLocks noChangeAspect="1" noChangeArrowheads="1"/>
          </p:cNvPicPr>
          <p:nvPr/>
        </p:nvPicPr>
        <p:blipFill>
          <a:blip r:embed="rId2">
            <a:biLevel thresh="25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rcRect/>
          <a:stretch>
            <a:fillRect/>
          </a:stretch>
        </p:blipFill>
        <p:spPr bwMode="auto">
          <a:xfrm>
            <a:off x="6777038" y="1914525"/>
            <a:ext cx="4086225" cy="2438400"/>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4CC6F97F-11FF-45A9-BC82-0BB84ACAF823}"/>
              </a:ext>
            </a:extLst>
          </p:cNvPr>
          <p:cNvSpPr txBox="1"/>
          <p:nvPr/>
        </p:nvSpPr>
        <p:spPr>
          <a:xfrm>
            <a:off x="1141412" y="822362"/>
            <a:ext cx="4499950" cy="646331"/>
          </a:xfrm>
          <a:prstGeom prst="rect">
            <a:avLst/>
          </a:prstGeom>
          <a:noFill/>
        </p:spPr>
        <p:txBody>
          <a:bodyPr wrap="square" rtlCol="0">
            <a:spAutoFit/>
          </a:bodyPr>
          <a:lstStyle/>
          <a:p>
            <a:pPr algn="just"/>
            <a:r>
              <a:rPr lang="es-MX" sz="3600" dirty="0">
                <a:latin typeface="+mj-lt"/>
              </a:rPr>
              <a:t>Marco Teórico</a:t>
            </a:r>
          </a:p>
        </p:txBody>
      </p:sp>
      <p:sp>
        <p:nvSpPr>
          <p:cNvPr id="4" name="Marcador de número de diapositiva 3">
            <a:extLst>
              <a:ext uri="{FF2B5EF4-FFF2-40B4-BE49-F238E27FC236}">
                <a16:creationId xmlns:a16="http://schemas.microsoft.com/office/drawing/2014/main" id="{11D0E23F-5D30-4976-A254-E9CBBCE25508}"/>
              </a:ext>
            </a:extLst>
          </p:cNvPr>
          <p:cNvSpPr>
            <a:spLocks noGrp="1"/>
          </p:cNvSpPr>
          <p:nvPr>
            <p:ph type="sldNum" sz="quarter" idx="12"/>
          </p:nvPr>
        </p:nvSpPr>
        <p:spPr/>
        <p:txBody>
          <a:bodyPr/>
          <a:lstStyle/>
          <a:p>
            <a:fld id="{6D22F896-40B5-4ADD-8801-0D06FADFA095}" type="slidenum">
              <a:rPr lang="en-US" smtClean="0"/>
              <a:t>9</a:t>
            </a:fld>
            <a:endParaRPr lang="en-US" dirty="0"/>
          </a:p>
        </p:txBody>
      </p:sp>
    </p:spTree>
    <p:extLst>
      <p:ext uri="{BB962C8B-B14F-4D97-AF65-F5344CB8AC3E}">
        <p14:creationId xmlns:p14="http://schemas.microsoft.com/office/powerpoint/2010/main" val="838812272"/>
      </p:ext>
    </p:extLst>
  </p:cSld>
  <p:clrMapOvr>
    <a:masterClrMapping/>
  </p:clrMapOvr>
  <p:transition spd="slow">
    <p:wipe/>
  </p:transition>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o">
  <a:themeElements>
    <a:clrScheme name="Azul cálido">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ircuito">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o">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40000"/>
              </a:schemeClr>
            </a:gs>
            <a:gs pos="100000">
              <a:schemeClr val="phClr">
                <a:shade val="92000"/>
                <a:hueMod val="104000"/>
                <a:satMod val="140000"/>
                <a:lumMod val="48000"/>
              </a:schemeClr>
            </a:gs>
          </a:gsLst>
          <a:lin ang="5040000" scaled="0"/>
        </a:gradFill>
        <a:blipFill>
          <a:blip xmlns:r="http://schemas.openxmlformats.org/officeDocument/2006/relationships" r:embed="rId1">
            <a:duotone>
              <a:schemeClr val="phClr">
                <a:shade val="48000"/>
                <a:hueMod val="106000"/>
                <a:satMod val="140000"/>
                <a:lumMod val="42000"/>
              </a:schemeClr>
              <a:schemeClr val="phClr">
                <a:tint val="98000"/>
                <a:hueMod val="92000"/>
                <a:satMod val="220000"/>
                <a:lumMod val="9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142578CA-DEC9-49C3-80AF-C113973CC9A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TotalTime>
  <Words>1135</Words>
  <Application>Microsoft Office PowerPoint</Application>
  <PresentationFormat>Panorámica</PresentationFormat>
  <Paragraphs>106</Paragraphs>
  <Slides>19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19</vt:i4>
      </vt:variant>
    </vt:vector>
  </HeadingPairs>
  <TitlesOfParts>
    <vt:vector size="23" baseType="lpstr">
      <vt:lpstr>Arial</vt:lpstr>
      <vt:lpstr>Calibri</vt:lpstr>
      <vt:lpstr>Tw Cen MT</vt:lpstr>
      <vt:lpstr>Circuito</vt:lpstr>
      <vt:lpstr>Presentación de PowerPoint</vt:lpstr>
      <vt:lpstr>Comentarios de los profesores en la primera visita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 Gutiérrez</dc:creator>
  <cp:lastModifiedBy>Manuel Gutiérrez</cp:lastModifiedBy>
  <cp:revision>6</cp:revision>
  <dcterms:created xsi:type="dcterms:W3CDTF">2020-03-12T22:37:04Z</dcterms:created>
  <dcterms:modified xsi:type="dcterms:W3CDTF">2020-03-31T22:08:05Z</dcterms:modified>
</cp:coreProperties>
</file>