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0" r:id="rId7"/>
    <p:sldId id="266" r:id="rId8"/>
    <p:sldId id="261" r:id="rId9"/>
    <p:sldId id="262" r:id="rId10"/>
    <p:sldId id="263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A02A8-7EDB-4E18-B97B-D4EEB3D2C291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4D0B4-AD45-4AF5-9044-296AE5BB6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838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5A866A8-A0E5-409A-8FD8-C090B06FED4A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0971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2E13-99D0-4EFB-9F1A-5896E9884E38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1554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158F-D2C9-4938-8878-17C9A5E63E6F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8909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1FB6-A1CF-45AD-A259-5F5FFA473584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685964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F93A-BC87-4266-B9FE-38D23CF09BE5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9353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3B41-F14D-45A6-B056-1F1FF3A3F338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1294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A6A6-17B1-4E87-9969-6D52235C3E6F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803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BF9C-F6C1-4F53-ACFA-14AD7B0D52BC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5891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8FEB-80BA-4794-B9E0-2889536045FA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8295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CB8D-BD73-4255-8B6F-6A026B8CF05E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7639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886A-A432-47A6-93AB-3A44073C7A42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2783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292D-6A5E-4208-A073-4833127FA022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4340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203C-C642-4990-A10E-71581DB28981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2868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8ADE-887B-4377-B551-A450BD37ECA8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2264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9BD7-9118-4160-9A70-A7E091BC6E41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5632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C6FA-9D68-4611-B703-8F483B218E4B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0644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1FDA-835F-4771-B4E8-5365A7F2468E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2342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CA015-EEDF-4A99-AA5D-C82688A0AE9C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21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spd="slow">
    <p:wip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alexandergl76.wixsite.com/tdviberopuebla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alexandergl76.wixsite.com/tdviberopuebla/primera-visit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ebscohost.com/login.aspx?direct=true&amp;db=aci&amp;AN=135595943&amp;site=ehost-live" TargetMode="External"/><Relationship Id="rId2" Type="http://schemas.openxmlformats.org/officeDocument/2006/relationships/hyperlink" Target="http://search.ebscohost.com/login.aspx?direct=true&amp;db=aci&amp;AN=135595943&amp;site=e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so.org/home.html" TargetMode="External"/><Relationship Id="rId4" Type="http://schemas.openxmlformats.org/officeDocument/2006/relationships/hyperlink" Target="https://doi.org/10.1155/2019/939752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00">
            <a:extLst>
              <a:ext uri="{FF2B5EF4-FFF2-40B4-BE49-F238E27FC236}">
                <a16:creationId xmlns:a16="http://schemas.microsoft.com/office/drawing/2014/main" id="{68961809-266D-4B4D-BE74-84C1B3CD6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47" name="Rectangle 101">
              <a:extLst>
                <a:ext uri="{FF2B5EF4-FFF2-40B4-BE49-F238E27FC236}">
                  <a16:creationId xmlns:a16="http://schemas.microsoft.com/office/drawing/2014/main" id="{A14E90A2-C55C-4A5B-A1CA-600A3ADC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Picture 2">
              <a:extLst>
                <a:ext uri="{FF2B5EF4-FFF2-40B4-BE49-F238E27FC236}">
                  <a16:creationId xmlns:a16="http://schemas.microsoft.com/office/drawing/2014/main" id="{5C269CFD-5B02-4090-8D3A-DF39B5F4C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6" name="Imagen 95" descr="Imagen que contiene interior, edificio, silla, tabla&#10;&#10;Descripción generada automáticamente">
            <a:extLst>
              <a:ext uri="{FF2B5EF4-FFF2-40B4-BE49-F238E27FC236}">
                <a16:creationId xmlns:a16="http://schemas.microsoft.com/office/drawing/2014/main" id="{78928554-7BC0-4C37-A248-FEDAE9F7A2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</a:blip>
          <a:srcRect b="5830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2086F72-9495-4DC4-839B-72567BA8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06" name="Round Diagonal Corner Rectangle 7">
              <a:extLst>
                <a:ext uri="{FF2B5EF4-FFF2-40B4-BE49-F238E27FC236}">
                  <a16:creationId xmlns:a16="http://schemas.microsoft.com/office/drawing/2014/main" id="{80C915C2-7A87-4547-97CA-A14D39AB2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C3B34D4-8ACE-49A6-A4B3-29916A53B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08" name="Freeform 32">
                <a:extLst>
                  <a:ext uri="{FF2B5EF4-FFF2-40B4-BE49-F238E27FC236}">
                    <a16:creationId xmlns:a16="http://schemas.microsoft.com/office/drawing/2014/main" id="{5516CB95-0B27-48B5-AADE-72B57A6C79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9" name="Freeform 33">
                <a:extLst>
                  <a:ext uri="{FF2B5EF4-FFF2-40B4-BE49-F238E27FC236}">
                    <a16:creationId xmlns:a16="http://schemas.microsoft.com/office/drawing/2014/main" id="{5E314680-0A6F-49E3-8019-9616313D8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10" name="Freeform 34">
                <a:extLst>
                  <a:ext uri="{FF2B5EF4-FFF2-40B4-BE49-F238E27FC236}">
                    <a16:creationId xmlns:a16="http://schemas.microsoft.com/office/drawing/2014/main" id="{E822FA8D-1CAD-48AC-8AAF-AC9B13E441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11" name="Freeform 37">
                <a:extLst>
                  <a:ext uri="{FF2B5EF4-FFF2-40B4-BE49-F238E27FC236}">
                    <a16:creationId xmlns:a16="http://schemas.microsoft.com/office/drawing/2014/main" id="{B1780F53-5CB6-4C66-BE5C-CBB98ACBC4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12" name="Freeform 35">
                <a:extLst>
                  <a:ext uri="{FF2B5EF4-FFF2-40B4-BE49-F238E27FC236}">
                    <a16:creationId xmlns:a16="http://schemas.microsoft.com/office/drawing/2014/main" id="{781B98D4-7596-46BD-BB6D-0FAA51C38C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13" name="Freeform 36">
                <a:extLst>
                  <a:ext uri="{FF2B5EF4-FFF2-40B4-BE49-F238E27FC236}">
                    <a16:creationId xmlns:a16="http://schemas.microsoft.com/office/drawing/2014/main" id="{68558D61-DFBE-4A2C-8DBD-43BAFA68DD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14" name="Freeform 38">
                <a:extLst>
                  <a:ext uri="{FF2B5EF4-FFF2-40B4-BE49-F238E27FC236}">
                    <a16:creationId xmlns:a16="http://schemas.microsoft.com/office/drawing/2014/main" id="{5646C634-CAD3-432B-BD41-CDE0F526E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15" name="Freeform 39">
                <a:extLst>
                  <a:ext uri="{FF2B5EF4-FFF2-40B4-BE49-F238E27FC236}">
                    <a16:creationId xmlns:a16="http://schemas.microsoft.com/office/drawing/2014/main" id="{72B91DC4-A905-421C-B77D-3AB7CA3AC2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16" name="Freeform 40">
                <a:extLst>
                  <a:ext uri="{FF2B5EF4-FFF2-40B4-BE49-F238E27FC236}">
                    <a16:creationId xmlns:a16="http://schemas.microsoft.com/office/drawing/2014/main" id="{7A50FBDE-0FD3-4C3E-AB4C-40DD78E1AA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17" name="Rectangle 41">
                <a:extLst>
                  <a:ext uri="{FF2B5EF4-FFF2-40B4-BE49-F238E27FC236}">
                    <a16:creationId xmlns:a16="http://schemas.microsoft.com/office/drawing/2014/main" id="{10793947-01A9-45E9-9C1A-D96D5B220E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18" name="Freeform 32">
                <a:extLst>
                  <a:ext uri="{FF2B5EF4-FFF2-40B4-BE49-F238E27FC236}">
                    <a16:creationId xmlns:a16="http://schemas.microsoft.com/office/drawing/2014/main" id="{BF30035C-FBC7-40B2-B089-084EA4677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19" name="Freeform 33">
                <a:extLst>
                  <a:ext uri="{FF2B5EF4-FFF2-40B4-BE49-F238E27FC236}">
                    <a16:creationId xmlns:a16="http://schemas.microsoft.com/office/drawing/2014/main" id="{F3C7515F-9B43-411B-8D60-C38FA83FAB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20" name="Freeform 34">
                <a:extLst>
                  <a:ext uri="{FF2B5EF4-FFF2-40B4-BE49-F238E27FC236}">
                    <a16:creationId xmlns:a16="http://schemas.microsoft.com/office/drawing/2014/main" id="{709B1F65-34E0-401F-8C78-A5058C84B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21" name="Freeform 37">
                <a:extLst>
                  <a:ext uri="{FF2B5EF4-FFF2-40B4-BE49-F238E27FC236}">
                    <a16:creationId xmlns:a16="http://schemas.microsoft.com/office/drawing/2014/main" id="{BECD5C03-173E-4590-BD11-26241C59C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22" name="Freeform 35">
                <a:extLst>
                  <a:ext uri="{FF2B5EF4-FFF2-40B4-BE49-F238E27FC236}">
                    <a16:creationId xmlns:a16="http://schemas.microsoft.com/office/drawing/2014/main" id="{14931415-56EE-4E4A-8832-D570F57450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23" name="Freeform 36">
                <a:extLst>
                  <a:ext uri="{FF2B5EF4-FFF2-40B4-BE49-F238E27FC236}">
                    <a16:creationId xmlns:a16="http://schemas.microsoft.com/office/drawing/2014/main" id="{D881F11B-638D-4FEE-B212-B921A4C6D5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24" name="Freeform 38">
                <a:extLst>
                  <a:ext uri="{FF2B5EF4-FFF2-40B4-BE49-F238E27FC236}">
                    <a16:creationId xmlns:a16="http://schemas.microsoft.com/office/drawing/2014/main" id="{2EC82DB3-9325-44B9-81C1-933CFF0F13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25" name="Freeform 39">
                <a:extLst>
                  <a:ext uri="{FF2B5EF4-FFF2-40B4-BE49-F238E27FC236}">
                    <a16:creationId xmlns:a16="http://schemas.microsoft.com/office/drawing/2014/main" id="{F3F62819-5FD5-4BB4-9FB1-9F1D5F2C66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26" name="Freeform 40">
                <a:extLst>
                  <a:ext uri="{FF2B5EF4-FFF2-40B4-BE49-F238E27FC236}">
                    <a16:creationId xmlns:a16="http://schemas.microsoft.com/office/drawing/2014/main" id="{003B73B7-62FB-478B-823D-DDB5BFC40B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27" name="Rectangle 41">
                <a:extLst>
                  <a:ext uri="{FF2B5EF4-FFF2-40B4-BE49-F238E27FC236}">
                    <a16:creationId xmlns:a16="http://schemas.microsoft.com/office/drawing/2014/main" id="{19F16A31-F5A3-45EF-AD4B-500C660849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B0BF9517-D2E5-4482-AC24-5BB62EEA1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4122460"/>
            <a:ext cx="6857999" cy="432607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Formulación de proyectos </a:t>
            </a:r>
            <a:r>
              <a:rPr lang="es-MX" i="1" dirty="0"/>
              <a:t>ASE 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345FB3-853E-42C9-A1B1-C2A5EBAF2D41}"/>
              </a:ext>
            </a:extLst>
          </p:cNvPr>
          <p:cNvSpPr txBox="1"/>
          <p:nvPr/>
        </p:nvSpPr>
        <p:spPr>
          <a:xfrm>
            <a:off x="7222" y="5673050"/>
            <a:ext cx="12188388" cy="1184940"/>
          </a:xfrm>
          <a:prstGeom prst="rect">
            <a:avLst/>
          </a:prstGeom>
          <a:solidFill>
            <a:srgbClr val="0D0D0D">
              <a:alpha val="85098"/>
            </a:srgb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1400" b="1" dirty="0"/>
              <a:t>Gutiérrez León Manuel Alejandro</a:t>
            </a:r>
            <a:r>
              <a:rPr lang="es-MX" sz="1400" dirty="0"/>
              <a:t>, Ingeniería Mecatrónica</a:t>
            </a:r>
          </a:p>
          <a:p>
            <a:pPr>
              <a:spcAft>
                <a:spcPts val="600"/>
              </a:spcAft>
            </a:pPr>
            <a:r>
              <a:rPr lang="es-MX" sz="1400" b="1" dirty="0"/>
              <a:t>Orduña Guerrero Jorge Alberto</a:t>
            </a:r>
            <a:r>
              <a:rPr lang="es-MX" sz="1400" dirty="0"/>
              <a:t>, Ingeniería Automotriz</a:t>
            </a:r>
          </a:p>
          <a:p>
            <a:pPr>
              <a:spcAft>
                <a:spcPts val="600"/>
              </a:spcAft>
            </a:pPr>
            <a:endParaRPr lang="es-MX" sz="1400" dirty="0"/>
          </a:p>
          <a:p>
            <a:pPr>
              <a:spcAft>
                <a:spcPts val="600"/>
              </a:spcAft>
            </a:pPr>
            <a:r>
              <a:rPr lang="es-MX" sz="1400" dirty="0"/>
              <a:t>Meneses Galván José Héctor Vicente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B653D9-2217-4C75-9455-F702FA15AF06}"/>
              </a:ext>
            </a:extLst>
          </p:cNvPr>
          <p:cNvSpPr txBox="1"/>
          <p:nvPr/>
        </p:nvSpPr>
        <p:spPr>
          <a:xfrm>
            <a:off x="2839507" y="2348365"/>
            <a:ext cx="6745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+mj-lt"/>
              </a:rPr>
              <a:t>Rehabilitación del Túnel Aerodinámico de la IBERO Puebla hasta el punto de observar su funcionamiento para demostrar sus alcances a futuro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B0527A7-B000-4627-A5A0-7827F82572CE}"/>
              </a:ext>
            </a:extLst>
          </p:cNvPr>
          <p:cNvSpPr txBox="1"/>
          <p:nvPr/>
        </p:nvSpPr>
        <p:spPr>
          <a:xfrm>
            <a:off x="-3612" y="-16414"/>
            <a:ext cx="12195612" cy="1184940"/>
          </a:xfrm>
          <a:prstGeom prst="rect">
            <a:avLst/>
          </a:prstGeom>
          <a:solidFill>
            <a:srgbClr val="0D0D0D">
              <a:alpha val="85098"/>
            </a:srgb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1400" b="1" dirty="0"/>
              <a:t>Evaluadores:</a:t>
            </a:r>
          </a:p>
          <a:p>
            <a:pPr>
              <a:spcAft>
                <a:spcPts val="600"/>
              </a:spcAft>
            </a:pPr>
            <a:r>
              <a:rPr lang="es-MX" sz="1400" b="1" i="1" dirty="0">
                <a:solidFill>
                  <a:srgbClr val="FFC000"/>
                </a:solidFill>
              </a:rPr>
              <a:t>Departamento de Ciencias e Ingenierías</a:t>
            </a:r>
          </a:p>
          <a:p>
            <a:pPr>
              <a:spcAft>
                <a:spcPts val="600"/>
              </a:spcAft>
            </a:pPr>
            <a:r>
              <a:rPr lang="es-MX" sz="1400" b="1" dirty="0"/>
              <a:t>Atristain Suárez Gabriel</a:t>
            </a:r>
          </a:p>
          <a:p>
            <a:pPr algn="just">
              <a:spcAft>
                <a:spcPts val="600"/>
              </a:spcAft>
            </a:pPr>
            <a:r>
              <a:rPr lang="es-MX" sz="1400" b="1" dirty="0"/>
              <a:t>López Molina María Guadalupe</a:t>
            </a:r>
          </a:p>
        </p:txBody>
      </p:sp>
      <p:pic>
        <p:nvPicPr>
          <p:cNvPr id="36" name="Imagen 35" descr="Resultado de imagen para universidad iberoamericana puebla">
            <a:extLst>
              <a:ext uri="{FF2B5EF4-FFF2-40B4-BE49-F238E27FC236}">
                <a16:creationId xmlns:a16="http://schemas.microsoft.com/office/drawing/2014/main" id="{7BF1AEA3-B00A-4C32-99F2-6DC0147A31DF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662" y="15186"/>
            <a:ext cx="983814" cy="1013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 descr="Imagen que contiene negro&#10;&#10;Descripción generada automáticamente">
            <a:extLst>
              <a:ext uri="{FF2B5EF4-FFF2-40B4-BE49-F238E27FC236}">
                <a16:creationId xmlns:a16="http://schemas.microsoft.com/office/drawing/2014/main" id="{74C6BA72-618A-40A4-90A8-BB8DB97A9B68}"/>
              </a:ext>
            </a:extLst>
          </p:cNvPr>
          <p:cNvPicPr/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837" y="5778095"/>
            <a:ext cx="636845" cy="636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A1EB23A-CD88-485F-A263-1E2A44F34C7D}"/>
              </a:ext>
            </a:extLst>
          </p:cNvPr>
          <p:cNvSpPr/>
          <p:nvPr/>
        </p:nvSpPr>
        <p:spPr>
          <a:xfrm>
            <a:off x="8222217" y="6436688"/>
            <a:ext cx="39743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s-MX" sz="1400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https://malexandergl76.wixsite.com/tdviberopuebla</a:t>
            </a:r>
            <a:endParaRPr lang="es-MX" sz="1400" u="sng" dirty="0"/>
          </a:p>
        </p:txBody>
      </p:sp>
      <p:pic>
        <p:nvPicPr>
          <p:cNvPr id="10" name="Imagen 9" descr="Imagen que contiene interior, computadora, oscuro, laptop&#10;&#10;Descripción generada automáticamente">
            <a:extLst>
              <a:ext uri="{FF2B5EF4-FFF2-40B4-BE49-F238E27FC236}">
                <a16:creationId xmlns:a16="http://schemas.microsoft.com/office/drawing/2014/main" id="{7FA1E4C9-F899-4803-A766-7329A210855C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9016" y="347429"/>
            <a:ext cx="1530167" cy="437191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3FD7029-C23A-4D33-9434-FF5CB886F973}"/>
              </a:ext>
            </a:extLst>
          </p:cNvPr>
          <p:cNvSpPr/>
          <p:nvPr/>
        </p:nvSpPr>
        <p:spPr>
          <a:xfrm>
            <a:off x="9081771" y="5916656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MX" b="1" dirty="0"/>
              <a:t>Primavera 2020</a:t>
            </a:r>
          </a:p>
        </p:txBody>
      </p:sp>
    </p:spTree>
    <p:extLst>
      <p:ext uri="{BB962C8B-B14F-4D97-AF65-F5344CB8AC3E}">
        <p14:creationId xmlns:p14="http://schemas.microsoft.com/office/powerpoint/2010/main" val="199640037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960468-C8E8-478D-A03C-11460AE07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03485"/>
            <a:ext cx="9905999" cy="4967653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MX" dirty="0"/>
              <a:t>Identificar información sobre máquinas similares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/>
              <a:t>Entrevista con los académicos encargados del Túnel aerodinámico</a:t>
            </a:r>
          </a:p>
          <a:p>
            <a:pPr marL="457200" lvl="1" indent="0" algn="just">
              <a:buNone/>
            </a:pPr>
            <a:r>
              <a:rPr lang="es-MX" sz="2400" dirty="0"/>
              <a:t>2.1</a:t>
            </a:r>
            <a:r>
              <a:rPr lang="es-MX" dirty="0"/>
              <a:t>	Conocer las necesidades más urgentes respecto al proyecto</a:t>
            </a:r>
          </a:p>
          <a:p>
            <a:pPr marL="457200" lvl="1" indent="0" algn="just">
              <a:buNone/>
            </a:pPr>
            <a:r>
              <a:rPr lang="es-MX" sz="2400" dirty="0"/>
              <a:t>2.2</a:t>
            </a:r>
            <a:r>
              <a:rPr lang="es-MX" dirty="0"/>
              <a:t>	Acordar una fecha de entrega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/>
              <a:t>Diagnóstico del estado actual de la máquina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/>
              <a:t>Optimización del equipo</a:t>
            </a:r>
          </a:p>
          <a:p>
            <a:pPr marL="457200" lvl="1" indent="0" algn="just">
              <a:buNone/>
            </a:pPr>
            <a:r>
              <a:rPr lang="es-MX" sz="2400" dirty="0"/>
              <a:t>4.1</a:t>
            </a:r>
            <a:r>
              <a:rPr lang="es-MX" dirty="0"/>
              <a:t>	Conexión del motor al variador y del variador a la alimentación trifásica</a:t>
            </a:r>
          </a:p>
          <a:p>
            <a:pPr marL="457200" lvl="1" indent="0" algn="just">
              <a:buNone/>
            </a:pPr>
            <a:r>
              <a:rPr lang="es-MX" sz="2400" dirty="0"/>
              <a:t>4.2</a:t>
            </a:r>
            <a:r>
              <a:rPr lang="es-MX" dirty="0"/>
              <a:t>	Conexión del circuito al variador y a la DAQ</a:t>
            </a:r>
          </a:p>
          <a:p>
            <a:pPr marL="457200" lvl="1" indent="0" algn="just">
              <a:buNone/>
            </a:pPr>
            <a:r>
              <a:rPr lang="es-MX" sz="2400" dirty="0"/>
              <a:t>4.3</a:t>
            </a:r>
            <a:r>
              <a:rPr lang="es-MX" dirty="0"/>
              <a:t>	Prueba del programa en </a:t>
            </a:r>
            <a:r>
              <a:rPr lang="es-MX" dirty="0" err="1"/>
              <a:t>LabView</a:t>
            </a:r>
            <a:endParaRPr lang="es-MX" dirty="0"/>
          </a:p>
          <a:p>
            <a:pPr marL="457200" lvl="1" indent="0" algn="just">
              <a:buNone/>
            </a:pPr>
            <a:r>
              <a:rPr lang="es-MX" sz="2400" dirty="0"/>
              <a:t>4.4</a:t>
            </a:r>
            <a:r>
              <a:rPr lang="es-MX" dirty="0"/>
              <a:t>	Prueba conjunta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23AED8-2928-4CBA-9F20-48E6FEDEBAA5}"/>
              </a:ext>
            </a:extLst>
          </p:cNvPr>
          <p:cNvSpPr txBox="1"/>
          <p:nvPr/>
        </p:nvSpPr>
        <p:spPr>
          <a:xfrm>
            <a:off x="1141412" y="681685"/>
            <a:ext cx="449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>
                <a:latin typeface="+mj-lt"/>
              </a:rPr>
              <a:t>Marco Metodológico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C861F5-419B-4FB3-B35C-A41DBF1B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4366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D32DDA-EE62-4E09-9017-2EF01749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089" y="1658143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Línea de tiempo para las actividades realizadas y a realizar.</a:t>
            </a:r>
          </a:p>
          <a:p>
            <a:pPr marL="0" indent="0">
              <a:buNone/>
            </a:pPr>
            <a:r>
              <a:rPr lang="es-MX" dirty="0"/>
              <a:t>Enlace al cronograma:</a:t>
            </a:r>
          </a:p>
          <a:p>
            <a:pPr marL="0" indent="0">
              <a:buNone/>
            </a:pPr>
            <a:r>
              <a:rPr lang="es-MX" dirty="0">
                <a:hlinkClick r:id="rId2"/>
              </a:rPr>
              <a:t>https://malexandergl76.wixsite.com/tdviberopuebla/primera-visita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962AFB-7531-4563-9EAA-0DA4CC08BD15}"/>
              </a:ext>
            </a:extLst>
          </p:cNvPr>
          <p:cNvSpPr txBox="1"/>
          <p:nvPr/>
        </p:nvSpPr>
        <p:spPr>
          <a:xfrm>
            <a:off x="1282089" y="761218"/>
            <a:ext cx="449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>
                <a:latin typeface="+mj-lt"/>
              </a:rPr>
              <a:t>Cronograma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C183E2-E60C-4B64-9052-1BBE62E5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3942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DAAD4D-368E-4BB7-83BC-6B727D51C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15254"/>
            <a:ext cx="10200665" cy="539105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dirty="0"/>
              <a:t>Sumida, M., &amp; Morita, S. (2018). </a:t>
            </a:r>
            <a:r>
              <a:rPr lang="es-MX" dirty="0" err="1"/>
              <a:t>Wind</a:t>
            </a:r>
            <a:r>
              <a:rPr lang="es-MX" dirty="0"/>
              <a:t> </a:t>
            </a:r>
            <a:r>
              <a:rPr lang="es-MX" dirty="0" err="1"/>
              <a:t>Tunnel</a:t>
            </a:r>
            <a:r>
              <a:rPr lang="es-MX" dirty="0"/>
              <a:t> </a:t>
            </a:r>
            <a:r>
              <a:rPr lang="es-MX" dirty="0" err="1"/>
              <a:t>Tests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Aerodynamic</a:t>
            </a:r>
            <a:r>
              <a:rPr lang="es-MX" dirty="0"/>
              <a:t> </a:t>
            </a:r>
            <a:r>
              <a:rPr lang="es-MX" dirty="0" err="1"/>
              <a:t>Forces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Road </a:t>
            </a:r>
            <a:r>
              <a:rPr lang="es-MX" dirty="0" err="1"/>
              <a:t>Vehicles</a:t>
            </a:r>
            <a:r>
              <a:rPr lang="es-MX" dirty="0"/>
              <a:t> 	</a:t>
            </a:r>
            <a:r>
              <a:rPr lang="es-MX" dirty="0" err="1"/>
              <a:t>Under</a:t>
            </a:r>
            <a:r>
              <a:rPr lang="es-MX" dirty="0"/>
              <a:t> </a:t>
            </a:r>
            <a:r>
              <a:rPr lang="es-MX" dirty="0" err="1"/>
              <a:t>Unsteady</a:t>
            </a:r>
            <a:r>
              <a:rPr lang="es-MX" dirty="0"/>
              <a:t> </a:t>
            </a:r>
            <a:r>
              <a:rPr lang="es-MX" dirty="0" err="1"/>
              <a:t>Wind</a:t>
            </a:r>
            <a:r>
              <a:rPr lang="es-MX" dirty="0"/>
              <a:t> </a:t>
            </a:r>
            <a:r>
              <a:rPr lang="es-MX" dirty="0" err="1"/>
              <a:t>Conditions</a:t>
            </a:r>
            <a:r>
              <a:rPr lang="es-MX" dirty="0"/>
              <a:t>. International </a:t>
            </a:r>
            <a:r>
              <a:rPr lang="es-MX" dirty="0" err="1"/>
              <a:t>Journal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Automotive &amp; </a:t>
            </a:r>
            <a:r>
              <a:rPr lang="es-MX" dirty="0" err="1"/>
              <a:t>Mechanical</a:t>
            </a:r>
            <a:r>
              <a:rPr lang="es-MX" dirty="0"/>
              <a:t> 	</a:t>
            </a:r>
            <a:r>
              <a:rPr lang="es-MX" dirty="0" err="1"/>
              <a:t>Engineering</a:t>
            </a:r>
            <a:r>
              <a:rPr lang="es-MX" dirty="0"/>
              <a:t>, 15(4), 6064–6077. Recuperado el 1 de febrero del 2020 de: </a:t>
            </a:r>
            <a:r>
              <a:rPr lang="es-MX" u="sng" dirty="0">
                <a:solidFill>
                  <a:srgbClr val="7030A0"/>
                </a:solidFill>
                <a:hlinkClick r:id="rId2"/>
              </a:rPr>
              <a:t>http://search.ebscohost.com/login.aspx?direct=true&amp;db=aci&amp;AN=135595943&amp;site=eh</a:t>
            </a:r>
            <a:r>
              <a:rPr lang="es-MX" u="sng" dirty="0">
                <a:solidFill>
                  <a:srgbClr val="7030A0"/>
                </a:solidFill>
              </a:rPr>
              <a:t>o</a:t>
            </a:r>
            <a:r>
              <a:rPr lang="es-MX" u="sng" dirty="0">
                <a:solidFill>
                  <a:srgbClr val="7030A0"/>
                </a:solidFill>
                <a:hlinkClick r:id="rId3"/>
              </a:rPr>
              <a:t>st-live</a:t>
            </a:r>
            <a:endParaRPr lang="es-MX" u="sng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s-MX" u="sng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s-MX" dirty="0"/>
              <a:t>Lee, H., &amp; Moon, J. (2019). </a:t>
            </a:r>
            <a:r>
              <a:rPr lang="es-MX" dirty="0" err="1"/>
              <a:t>Static</a:t>
            </a:r>
            <a:r>
              <a:rPr lang="es-MX" dirty="0"/>
              <a:t> </a:t>
            </a:r>
            <a:r>
              <a:rPr lang="es-MX" dirty="0" err="1"/>
              <a:t>Wind</a:t>
            </a:r>
            <a:r>
              <a:rPr lang="es-MX" dirty="0"/>
              <a:t> Load </a:t>
            </a:r>
            <a:r>
              <a:rPr lang="es-MX" dirty="0" err="1"/>
              <a:t>Evaluation</a:t>
            </a:r>
            <a:r>
              <a:rPr lang="es-MX" dirty="0"/>
              <a:t> </a:t>
            </a:r>
            <a:r>
              <a:rPr lang="es-MX" dirty="0" err="1"/>
              <a:t>under</a:t>
            </a:r>
            <a:r>
              <a:rPr lang="es-MX" dirty="0"/>
              <a:t> </a:t>
            </a:r>
            <a:r>
              <a:rPr lang="es-MX" dirty="0" err="1"/>
              <a:t>Steady-State</a:t>
            </a:r>
            <a:r>
              <a:rPr lang="es-MX" dirty="0"/>
              <a:t> </a:t>
            </a:r>
            <a:r>
              <a:rPr lang="es-MX" dirty="0" err="1"/>
              <a:t>Wind</a:t>
            </a:r>
            <a:r>
              <a:rPr lang="es-MX" dirty="0"/>
              <a:t> Flow </a:t>
            </a:r>
            <a:r>
              <a:rPr lang="es-MX" dirty="0" err="1"/>
              <a:t>for</a:t>
            </a:r>
            <a:r>
              <a:rPr lang="es-MX" dirty="0"/>
              <a:t> 2-Edge 	</a:t>
            </a:r>
            <a:r>
              <a:rPr lang="es-MX" dirty="0" err="1"/>
              <a:t>Sloped</a:t>
            </a:r>
            <a:r>
              <a:rPr lang="es-MX" dirty="0"/>
              <a:t> Box </a:t>
            </a:r>
            <a:r>
              <a:rPr lang="es-MX" dirty="0" err="1"/>
              <a:t>Girder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</a:t>
            </a:r>
            <a:r>
              <a:rPr lang="es-MX" dirty="0" err="1"/>
              <a:t>Wind</a:t>
            </a:r>
            <a:r>
              <a:rPr lang="es-MX" dirty="0"/>
              <a:t> </a:t>
            </a:r>
            <a:r>
              <a:rPr lang="es-MX" dirty="0" err="1"/>
              <a:t>Tunnel</a:t>
            </a:r>
            <a:r>
              <a:rPr lang="es-MX" dirty="0"/>
              <a:t> Test. </a:t>
            </a:r>
            <a:r>
              <a:rPr lang="es-MX" dirty="0" err="1"/>
              <a:t>Advances</a:t>
            </a:r>
            <a:r>
              <a:rPr lang="es-MX" dirty="0"/>
              <a:t> in Civil </a:t>
            </a:r>
            <a:r>
              <a:rPr lang="es-MX" dirty="0" err="1"/>
              <a:t>Engineering</a:t>
            </a:r>
            <a:r>
              <a:rPr lang="es-MX" dirty="0"/>
              <a:t>, 1–12. 	Recuperado el 1 de febrero de 2020 de: </a:t>
            </a:r>
            <a:r>
              <a:rPr lang="es-MX" u="sng" dirty="0">
                <a:hlinkClick r:id="rId4"/>
              </a:rPr>
              <a:t>https://doi.org/10.1155/2019/9397527</a:t>
            </a:r>
            <a:endParaRPr lang="es-MX" u="sng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ISO ORG. (2020). ISO, Recuperado el 1 de febrero del 2020 de: </a:t>
            </a:r>
            <a:r>
              <a:rPr lang="es-MX" u="sng" dirty="0">
                <a:hlinkClick r:id="rId5"/>
              </a:rPr>
              <a:t>https://www.iso.org/home.html</a:t>
            </a:r>
            <a:endParaRPr lang="es-MX" u="sng" dirty="0"/>
          </a:p>
          <a:p>
            <a:pPr marL="0" indent="0">
              <a:buNone/>
            </a:pPr>
            <a:endParaRPr lang="es-MX" u="sng" dirty="0"/>
          </a:p>
          <a:p>
            <a:pPr marL="0" indent="0">
              <a:buNone/>
            </a:pPr>
            <a:r>
              <a:rPr lang="es-MX" dirty="0"/>
              <a:t>Maldonado, A., Acevedo, M. Diálogo sobre el Túnel Aerodinámico, 6 de febrero de 2020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6FE54D-64E5-4C7F-9ED8-EFC1C6C18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86EB1A1-EF0A-4DB3-ABB2-EAF3F4E8487B}"/>
              </a:ext>
            </a:extLst>
          </p:cNvPr>
          <p:cNvSpPr txBox="1"/>
          <p:nvPr/>
        </p:nvSpPr>
        <p:spPr>
          <a:xfrm>
            <a:off x="1141412" y="468922"/>
            <a:ext cx="449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>
                <a:latin typeface="+mj-lt"/>
              </a:rPr>
              <a:t>Referencias</a:t>
            </a:r>
          </a:p>
        </p:txBody>
      </p:sp>
    </p:spTree>
    <p:extLst>
      <p:ext uri="{BB962C8B-B14F-4D97-AF65-F5344CB8AC3E}">
        <p14:creationId xmlns:p14="http://schemas.microsoft.com/office/powerpoint/2010/main" val="252832501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1">
            <a:extLst>
              <a:ext uri="{FF2B5EF4-FFF2-40B4-BE49-F238E27FC236}">
                <a16:creationId xmlns:a16="http://schemas.microsoft.com/office/drawing/2014/main" id="{9C9A395D-0E3C-47A2-BD3C-E0B63FFEB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0679A098-1291-4ABE-A761-D1BEDD68E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04DF8F41-DD3B-47AD-A8E9-6B42152BE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9" descr="Resultado de imagen para ibero puebla">
            <a:extLst>
              <a:ext uri="{FF2B5EF4-FFF2-40B4-BE49-F238E27FC236}">
                <a16:creationId xmlns:a16="http://schemas.microsoft.com/office/drawing/2014/main" id="{DE028110-7357-4EDE-9A8C-3EC5A644A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r="1" b="1"/>
          <a:stretch/>
        </p:blipFill>
        <p:spPr bwMode="auto">
          <a:xfrm>
            <a:off x="3611" y="10"/>
            <a:ext cx="121883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5">
            <a:extLst>
              <a:ext uri="{FF2B5EF4-FFF2-40B4-BE49-F238E27FC236}">
                <a16:creationId xmlns:a16="http://schemas.microsoft.com/office/drawing/2014/main" id="{1D4E244F-B3CC-4EA6-AEF8-9C10A9F2D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533" y="0"/>
            <a:ext cx="11455400" cy="6848476"/>
            <a:chOff x="372533" y="0"/>
            <a:chExt cx="11455400" cy="6848476"/>
          </a:xfrm>
        </p:grpSpPr>
        <p:sp>
          <p:nvSpPr>
            <p:cNvPr id="17" name="Round Diagonal Corner Rectangle 7">
              <a:extLst>
                <a:ext uri="{FF2B5EF4-FFF2-40B4-BE49-F238E27FC236}">
                  <a16:creationId xmlns:a16="http://schemas.microsoft.com/office/drawing/2014/main" id="{3ADF6A4B-498A-43D2-93FC-45D1C94E1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2867" y="766234"/>
              <a:ext cx="10346266" cy="5325532"/>
            </a:xfrm>
            <a:prstGeom prst="round2DiagRect">
              <a:avLst>
                <a:gd name="adj1" fmla="val 4147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234058F-4A78-4BDB-BB4C-D5C3A3A5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085512" y="0"/>
              <a:ext cx="650875" cy="1730375"/>
              <a:chOff x="11347978" y="0"/>
              <a:chExt cx="650875" cy="1730375"/>
            </a:xfrm>
          </p:grpSpPr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id="{81923CAD-9918-44BE-9706-67D58C9723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67041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id="{DB4D2157-45E9-4E6B-B4F9-872B39F133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47978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40" name="Freeform 34">
                <a:extLst>
                  <a:ext uri="{FF2B5EF4-FFF2-40B4-BE49-F238E27FC236}">
                    <a16:creationId xmlns:a16="http://schemas.microsoft.com/office/drawing/2014/main" id="{3AF950BB-DE8F-4B49-8982-2DF7730EE3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4678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AE9B44C5-8A5E-4526-99B4-DBB63CC2D1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94053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910EF9E-D7FF-4921-A289-5AB046461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11229445" y="4867275"/>
              <a:ext cx="598488" cy="1981201"/>
              <a:chOff x="11424178" y="4867275"/>
              <a:chExt cx="598488" cy="1981201"/>
            </a:xfrm>
          </p:grpSpPr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5D1500E8-0351-4B53-9578-09F33B26CE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14666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65A2BF85-98D8-4340-AF82-808A1EC255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55966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34" name="Freeform 38">
                <a:extLst>
                  <a:ext uri="{FF2B5EF4-FFF2-40B4-BE49-F238E27FC236}">
                    <a16:creationId xmlns:a16="http://schemas.microsoft.com/office/drawing/2014/main" id="{B0441C99-23C8-42B2-A9A2-36F6CE6BA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9441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35" name="Freeform 39">
                <a:extLst>
                  <a:ext uri="{FF2B5EF4-FFF2-40B4-BE49-F238E27FC236}">
                    <a16:creationId xmlns:a16="http://schemas.microsoft.com/office/drawing/2014/main" id="{3304648D-1287-492A-A76B-4724456AE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24178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36" name="Freeform 40">
                <a:extLst>
                  <a:ext uri="{FF2B5EF4-FFF2-40B4-BE49-F238E27FC236}">
                    <a16:creationId xmlns:a16="http://schemas.microsoft.com/office/drawing/2014/main" id="{32B78AFE-D9B6-41B5-B593-4B797DA21E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32166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37" name="Rectangle 41">
                <a:extLst>
                  <a:ext uri="{FF2B5EF4-FFF2-40B4-BE49-F238E27FC236}">
                    <a16:creationId xmlns:a16="http://schemas.microsoft.com/office/drawing/2014/main" id="{BCA10968-EDF7-42D6-90B0-53A80026F8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22653" y="6596063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D1EB8D8-CD83-45AD-9D5A-A9E2D3C11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440267" y="5118101"/>
              <a:ext cx="650875" cy="1730375"/>
              <a:chOff x="118533" y="5118101"/>
              <a:chExt cx="650875" cy="1730375"/>
            </a:xfrm>
          </p:grpSpPr>
          <p:sp>
            <p:nvSpPr>
              <p:cNvPr id="28" name="Freeform 32">
                <a:extLst>
                  <a:ext uri="{FF2B5EF4-FFF2-40B4-BE49-F238E27FC236}">
                    <a16:creationId xmlns:a16="http://schemas.microsoft.com/office/drawing/2014/main" id="{8A6D937B-952D-4A1B-BF33-2FEEE73675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37596" y="6335713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9" name="Freeform 33">
                <a:extLst>
                  <a:ext uri="{FF2B5EF4-FFF2-40B4-BE49-F238E27FC236}">
                    <a16:creationId xmlns:a16="http://schemas.microsoft.com/office/drawing/2014/main" id="{B1150F7C-2943-4E9B-9DE9-A6BFE2646E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18533" y="622141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30" name="Freeform 34">
                <a:extLst>
                  <a:ext uri="{FF2B5EF4-FFF2-40B4-BE49-F238E27FC236}">
                    <a16:creationId xmlns:a16="http://schemas.microsoft.com/office/drawing/2014/main" id="{A4C8781F-2B1E-44FB-A324-F38A31F0C4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5233" y="5118101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31" name="Freeform 37">
                <a:extLst>
                  <a:ext uri="{FF2B5EF4-FFF2-40B4-BE49-F238E27FC236}">
                    <a16:creationId xmlns:a16="http://schemas.microsoft.com/office/drawing/2014/main" id="{D03FBB69-F351-4E02-8966-FCEF0F202A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464608" y="5299075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201A811-52F0-4094-9436-ED11EA904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72533" y="0"/>
              <a:ext cx="598488" cy="1981201"/>
              <a:chOff x="194733" y="0"/>
              <a:chExt cx="598488" cy="1981201"/>
            </a:xfrm>
          </p:grpSpPr>
          <p:sp>
            <p:nvSpPr>
              <p:cNvPr id="22" name="Freeform 35">
                <a:extLst>
                  <a:ext uri="{FF2B5EF4-FFF2-40B4-BE49-F238E27FC236}">
                    <a16:creationId xmlns:a16="http://schemas.microsoft.com/office/drawing/2014/main" id="{9FC3980B-D9F9-442F-9A4E-C7F4E8D102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85221" y="0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" name="Freeform 36">
                <a:extLst>
                  <a:ext uri="{FF2B5EF4-FFF2-40B4-BE49-F238E27FC236}">
                    <a16:creationId xmlns:a16="http://schemas.microsoft.com/office/drawing/2014/main" id="{910EFCEE-C831-466C-AC2F-94F88DBC0D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526521" y="1141413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2615A3E9-7D96-4000-98B6-AEEF6A6433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9996" y="1792288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32C5195D-6336-43F8-B899-DF72D2AE86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94733" y="0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8ABD3FAB-A4EA-4D58-8742-268B17D11E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02721" y="24288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A9C0472A-2593-4A0C-A011-A742360A06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3208" y="0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F79BC-C89C-40FA-AD51-38D6D50E0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869546"/>
            <a:ext cx="9905999" cy="383698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MX" sz="2000" dirty="0"/>
              <a:t>Actualmente, nuestra universidad cuenta con las carreras en Ingeniería Automotriz, Mecánica y Civil dentro de su amplio catálogo de ofertas académicas. En ellas, se cursan las materias de “</a:t>
            </a:r>
            <a:r>
              <a:rPr lang="es-MX" sz="2000" i="1" dirty="0"/>
              <a:t>Diseño de estructuras de acero y concreto” </a:t>
            </a:r>
            <a:r>
              <a:rPr lang="es-MX" sz="2000" dirty="0"/>
              <a:t>en Civil, “</a:t>
            </a:r>
            <a:r>
              <a:rPr lang="es-MX" sz="2000" i="1" dirty="0"/>
              <a:t>Diseño de elementos de máquina” </a:t>
            </a:r>
            <a:r>
              <a:rPr lang="es-MX" sz="2000" dirty="0"/>
              <a:t>en Mecánica/Mecatrónica y “</a:t>
            </a:r>
            <a:r>
              <a:rPr lang="es-MX" sz="2000" i="1" dirty="0"/>
              <a:t>Modelado y aerodinámica” </a:t>
            </a:r>
            <a:r>
              <a:rPr lang="es-MX" sz="2000" dirty="0"/>
              <a:t>en Automotriz. Sin embargo, ninguna de esas materias ofrece un análisis de dichos diseños y prototipos más allá de la simulación digital, este proyecto describirá la oportunidad que los alumnos tendrán para estudiar las fuerzas aerodinámicas de arrastre, sustentación, el cabeceo y el patrón de turbulencia de todos sus prototipos. </a:t>
            </a:r>
            <a:r>
              <a:rPr lang="es-MX" sz="2000" i="1" dirty="0"/>
              <a:t>(Maldonado, Acevedo, 2020)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38F2F5B-AFB0-4D69-BCA4-62C79BFD0FE9}"/>
              </a:ext>
            </a:extLst>
          </p:cNvPr>
          <p:cNvSpPr txBox="1"/>
          <p:nvPr/>
        </p:nvSpPr>
        <p:spPr>
          <a:xfrm>
            <a:off x="2723620" y="1084044"/>
            <a:ext cx="674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+mj-lt"/>
              </a:rPr>
              <a:t>Planteamiento del problema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7D35C5-5522-4964-92FF-0AD64887C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0455" y="5690170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5726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dificio, tren, estación, pista&#10;&#10;Descripción generada automáticamente">
            <a:extLst>
              <a:ext uri="{FF2B5EF4-FFF2-40B4-BE49-F238E27FC236}">
                <a16:creationId xmlns:a16="http://schemas.microsoft.com/office/drawing/2014/main" id="{DFD26D31-45EF-48CA-8C64-4359F65D31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8" r="15682" b="3"/>
          <a:stretch/>
        </p:blipFill>
        <p:spPr>
          <a:xfrm>
            <a:off x="1141412" y="2497720"/>
            <a:ext cx="4662140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A6D0C2-A812-4705-9DB8-6EAB211BB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479" y="2249487"/>
            <a:ext cx="4844521" cy="354171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MX" dirty="0"/>
              <a:t>Rehabilitar el túnel aerodinámico de la IBERO Puebla hasta el punto de observar su funcionamiento para demostrar sus alcances a futuro.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ED7673-1754-43DC-9B10-D1F1F00B3B2A}"/>
              </a:ext>
            </a:extLst>
          </p:cNvPr>
          <p:cNvSpPr txBox="1"/>
          <p:nvPr/>
        </p:nvSpPr>
        <p:spPr>
          <a:xfrm>
            <a:off x="2723091" y="866165"/>
            <a:ext cx="674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+mj-lt"/>
              </a:rPr>
              <a:t>Objetivo General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837CEB-0F1B-460E-8814-402E3C75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7720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C9255F-7825-42B4-A90B-92AB6D24B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91407"/>
            <a:ext cx="10024819" cy="511712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MX" dirty="0"/>
              <a:t>Identificar información sobre máquinas similares (Estado del Arte)</a:t>
            </a:r>
          </a:p>
          <a:p>
            <a:pPr marL="457200" lvl="1" indent="0" algn="just">
              <a:buNone/>
            </a:pPr>
            <a:r>
              <a:rPr lang="es-MX" sz="2400" dirty="0"/>
              <a:t>1.1</a:t>
            </a:r>
            <a:r>
              <a:rPr lang="es-MX" dirty="0"/>
              <a:t>	Analizar la bibliografía disponible sobre el Túnel de la IBERO Puebla y su construcción</a:t>
            </a:r>
          </a:p>
          <a:p>
            <a:pPr marL="457200" lvl="1" indent="0" algn="just">
              <a:buNone/>
            </a:pPr>
            <a:r>
              <a:rPr lang="es-MX" sz="2400" dirty="0"/>
              <a:t>1.2</a:t>
            </a:r>
            <a:r>
              <a:rPr lang="es-MX" dirty="0"/>
              <a:t>	Encontrar material bibliográfico sobre túneles aerodinámicos en universidades 	mexicanas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/>
              <a:t>Identificar el plan que se tiene contemplado para el Túnel aerodinámico en el futuro y las metas para este semestre.</a:t>
            </a:r>
          </a:p>
          <a:p>
            <a:pPr marL="457200" lvl="1" indent="0" algn="just">
              <a:buNone/>
            </a:pPr>
            <a:r>
              <a:rPr lang="es-MX" sz="2400" dirty="0"/>
              <a:t>2.1</a:t>
            </a:r>
            <a:r>
              <a:rPr lang="es-MX" dirty="0"/>
              <a:t>	Explorar las necesidades a satisfacer con el proyecto en este semestre</a:t>
            </a:r>
          </a:p>
          <a:p>
            <a:pPr marL="457200" lvl="1" indent="0" algn="just">
              <a:buNone/>
            </a:pPr>
            <a:r>
              <a:rPr lang="es-MX" sz="2400" dirty="0"/>
              <a:t>2.2</a:t>
            </a:r>
            <a:r>
              <a:rPr lang="es-MX" dirty="0"/>
              <a:t>	Acordar una fecha de entrega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FBF2F04-F2C2-484D-A349-FDBCD98E4BCE}"/>
              </a:ext>
            </a:extLst>
          </p:cNvPr>
          <p:cNvSpPr txBox="1"/>
          <p:nvPr/>
        </p:nvSpPr>
        <p:spPr>
          <a:xfrm>
            <a:off x="1141412" y="628773"/>
            <a:ext cx="8211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+mj-lt"/>
              </a:rPr>
              <a:t>Objetivos Específicos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0A88A4-EB2D-4A29-B3FE-4029E54D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3206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B7CCF1-069B-4120-B04A-47BD6FCB5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580292"/>
            <a:ext cx="5894388" cy="5424854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000" dirty="0"/>
              <a:t>Diagnosticar el estado actual del túnel</a:t>
            </a:r>
          </a:p>
          <a:p>
            <a:pPr marL="457200" lvl="1" indent="0" algn="just">
              <a:buNone/>
            </a:pPr>
            <a:r>
              <a:rPr lang="es-MX" sz="2400" dirty="0"/>
              <a:t>3.1</a:t>
            </a:r>
            <a:r>
              <a:rPr lang="es-MX" dirty="0"/>
              <a:t>	Revisar el estado y funcionamiento del circuito.</a:t>
            </a:r>
          </a:p>
          <a:p>
            <a:pPr marL="457200" lvl="1" indent="0" algn="just">
              <a:buNone/>
            </a:pPr>
            <a:r>
              <a:rPr lang="es-MX" sz="2400" dirty="0"/>
              <a:t>3.2</a:t>
            </a:r>
            <a:r>
              <a:rPr lang="es-MX" dirty="0"/>
              <a:t>	Revisar el funcionamiento del programa en 	</a:t>
            </a:r>
            <a:r>
              <a:rPr lang="es-MX" dirty="0" err="1"/>
              <a:t>LabView</a:t>
            </a:r>
            <a:r>
              <a:rPr lang="es-MX" dirty="0"/>
              <a:t>.</a:t>
            </a:r>
          </a:p>
          <a:p>
            <a:pPr marL="457200" lvl="1" indent="0" algn="just">
              <a:buNone/>
            </a:pPr>
            <a:r>
              <a:rPr lang="es-MX" sz="2400" dirty="0"/>
              <a:t>3.3</a:t>
            </a:r>
            <a:r>
              <a:rPr lang="es-MX" dirty="0"/>
              <a:t>	Revisar el estado mecánico del túnel.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s-MX" sz="2000" dirty="0"/>
              <a:t>Optimizar el estado actual de la máquina</a:t>
            </a:r>
          </a:p>
          <a:p>
            <a:pPr marL="457200" lvl="1" indent="0">
              <a:buNone/>
            </a:pPr>
            <a:r>
              <a:rPr lang="es-MX" sz="2400" dirty="0"/>
              <a:t>4.1</a:t>
            </a:r>
            <a:r>
              <a:rPr lang="es-MX" dirty="0"/>
              <a:t>	Desarrollar una manera de controlar el motor, con 	velocidades y selección de sentido de rotación.</a:t>
            </a:r>
          </a:p>
          <a:p>
            <a:pPr marL="457200" lvl="1" indent="0">
              <a:buNone/>
            </a:pPr>
            <a:r>
              <a:rPr lang="es-MX" sz="2400" dirty="0"/>
              <a:t>4.2</a:t>
            </a:r>
            <a:r>
              <a:rPr lang="es-MX" dirty="0"/>
              <a:t>	Desarrollar una gráfica que evidencie la 	relación </a:t>
            </a:r>
            <a:r>
              <a:rPr lang="es-MX" i="1" dirty="0"/>
              <a:t>Voltaje – Velocidad del Viento </a:t>
            </a:r>
            <a:r>
              <a:rPr lang="es-MX" dirty="0"/>
              <a:t>y 	formular una expresión matemática para ello.</a:t>
            </a:r>
          </a:p>
        </p:txBody>
      </p:sp>
      <p:pic>
        <p:nvPicPr>
          <p:cNvPr id="8" name="Imagen 7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93A47AD2-173C-41C2-9CD3-A09A7AE07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76" r="29850" b="-3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B28BC4-57A9-4A84-8FB2-C6FDFD7B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05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9">
            <a:extLst>
              <a:ext uri="{FF2B5EF4-FFF2-40B4-BE49-F238E27FC236}">
                <a16:creationId xmlns:a16="http://schemas.microsoft.com/office/drawing/2014/main" id="{4522F6F2-D276-4B44-927D-595B62E8F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1" name="Rectangle 10">
              <a:extLst>
                <a:ext uri="{FF2B5EF4-FFF2-40B4-BE49-F238E27FC236}">
                  <a16:creationId xmlns:a16="http://schemas.microsoft.com/office/drawing/2014/main" id="{CE1A8443-DFAD-4C8E-A1D1-B1FFC23A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7C16C621-4F51-4093-B639-5E04CF0EA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4ACD543D-0C60-4399-9ED5-05E915F51A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75"/>
          <a:stretch/>
        </p:blipFill>
        <p:spPr>
          <a:xfrm rot="5400000">
            <a:off x="-1116805" y="1111208"/>
            <a:ext cx="6858000" cy="4635583"/>
          </a:xfrm>
          <a:prstGeom prst="rect">
            <a:avLst/>
          </a:prstGeom>
        </p:spPr>
      </p:pic>
      <p:grpSp>
        <p:nvGrpSpPr>
          <p:cNvPr id="72" name="Group 13">
            <a:extLst>
              <a:ext uri="{FF2B5EF4-FFF2-40B4-BE49-F238E27FC236}">
                <a16:creationId xmlns:a16="http://schemas.microsoft.com/office/drawing/2014/main" id="{9A210947-19DD-4D82-9001-EB4FD3CA8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8BA069-8E59-4A52-9D81-F41BB255C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F647F8A-2464-4A5A-BC19-757CDB00F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6E9E8F0-C005-4002-A7CC-050F4E163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73DD6E-B3F0-4263-B349-EF6F73438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19862A2-B765-4A89-A229-6D1389781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0B74F06-F12D-48F0-9469-1B41C8676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0B9E938-2C10-4FD4-A44B-AC2C6CCB5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F9EFD92F-C67D-4998-BF9E-78AE28DF5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0A102B9-B463-49AA-80B5-DED0B2E43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D8FE84BD-D175-437D-B860-3715158CF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577D13D-8777-48FE-8799-57CBDEA2A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DE86DE6-4A59-4BE5-B2C8-CB7C0FB96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FD7F01E-86AB-47C1-81B1-419856314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953EB852-7AA6-40F7-A805-0FF04FAE8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FA283238-23CF-4994-8E02-4EB5D97D8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AE2F0444-3560-46A9-85C6-AD9C4D70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B69EAEB1-1086-4684-B20B-C6E250A90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4C869530-8A60-4306-BC67-63294F9D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EBC3BC8-0066-4FFF-936E-746B47A0C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7951EC55-DA0C-46F0-BF98-427078A66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F40CBDE4-9D9D-471D-9C7E-D000C060B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E63F3FC-5BCB-400B-8CBB-DB58CF61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BE4FF3F-9B00-4479-9EC8-BADD8C77E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6BA6A1A3-FE7E-46C6-96C1-693C2E018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114DA81D-9A00-4EB7-A592-23911BB14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DB83C953-DA56-415B-943C-6669B401A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51B3F681-1B14-43A9-AD7C-3337BF646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9FFEE267-6F5A-4942-9CCD-93E0FD72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473DF80-FE50-4F0F-9AF3-BE37ACE6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D2426B62-A33A-419E-B4DF-42543C4CC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1790CDFA-5E0D-467A-B0CA-637136309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4F41241-7241-4D2A-BDEA-28406C41D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51E54C3-3D62-48EA-A2DC-D1570769C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F08D2F28-5814-4CA4-A46E-C82FE6EF5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D308FFD9-83B2-4D86-8A5B-CE9F07E8E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E6A3BE28-5E73-44F0-AA57-58DAD5DD0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7ACED00D-535A-4494-8BFA-78E58A2D5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0C7D7BCF-768E-4C0D-857A-63BBA8F9B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29401C0B-5EF6-49A6-A9F6-DAC32B3B6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F6DF5234-BC86-4ABB-A7ED-575143C6A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4863625-8438-4877-9681-839C192C6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8A1D47CD-E2C4-4AD2-B105-655BB09052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4D816259-D8E8-4E5C-A2CF-8C8AFB805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6377A258-3874-44DB-99C9-C4EA6F7AA2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A3902333-5178-425F-AA5F-14ABBEDAE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090FF72C-8743-4B55-99A4-E62D6A4B2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BFCE6B39-2A20-4DB5-BA8E-2FA60B460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A9F068E0-CF7F-474D-9118-50619A6E1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CEE9ADFF-5205-4783-ADA2-655A73DB4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B28123C4-0A50-4115-936C-C659A912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09B49DB9-536F-45DE-9352-5095C8D83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43C4B12A-C5E9-47A5-9B04-5D2186A07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A01B0DF5-9122-4E62-BF5B-0CCE0A545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3ED6B441-A89D-4565-949B-4C4AB6DC9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1F4A5E-E45A-40DD-BB82-F7110CB42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Dejar el túnel en estado funcional junto con un mando fácil de usar para control del mismo y unas gráfica de caracterización del viento contra el voltaje.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C5A8D1C3-87BA-4B63-A824-2F30F1783EFB}"/>
              </a:ext>
            </a:extLst>
          </p:cNvPr>
          <p:cNvSpPr txBox="1"/>
          <p:nvPr/>
        </p:nvSpPr>
        <p:spPr>
          <a:xfrm>
            <a:off x="4968958" y="1311057"/>
            <a:ext cx="449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+mj-lt"/>
              </a:rPr>
              <a:t>Alcances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2FF7A7-1B00-48C2-BD09-600739A7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1448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83540-8718-4837-8A51-0A48C2D85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894388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No se podrán hacer pruebas reales dentro del túnel debido a la falta de equipo para montar los prototipos y de sensores en estado óptimo.</a:t>
            </a:r>
          </a:p>
        </p:txBody>
      </p:sp>
      <p:pic>
        <p:nvPicPr>
          <p:cNvPr id="5" name="Imagen 4" descr="Imagen que contiene interior, viejo, sucio, cuarto&#10;&#10;Descripción generada automáticamente">
            <a:extLst>
              <a:ext uri="{FF2B5EF4-FFF2-40B4-BE49-F238E27FC236}">
                <a16:creationId xmlns:a16="http://schemas.microsoft.com/office/drawing/2014/main" id="{C1CE467B-171B-40F5-863A-5C06D29FAD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8" r="1" b="1"/>
          <a:stretch/>
        </p:blipFill>
        <p:spPr>
          <a:xfrm rot="5400000">
            <a:off x="6912431" y="1487801"/>
            <a:ext cx="4840332" cy="3425199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02F25AC-AE28-46F1-87B0-B9E4BCD4699B}"/>
              </a:ext>
            </a:extLst>
          </p:cNvPr>
          <p:cNvSpPr txBox="1"/>
          <p:nvPr/>
        </p:nvSpPr>
        <p:spPr>
          <a:xfrm>
            <a:off x="1141412" y="1216268"/>
            <a:ext cx="449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>
                <a:latin typeface="+mj-lt"/>
              </a:rPr>
              <a:t>Limitaciones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6888B4-F48A-4A9C-8D0D-B10436F0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1428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E9E270-3ED2-4C1F-8F65-4F932742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894388" cy="35417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MX" dirty="0"/>
              <a:t>El proyecto se realiza debido a la necesidad que existe entre los alumnos de las ingenierías mencionadas de probar sus prototipos en ambientes de simulación cercanos a la realidad, más allá de simular en la computadora con elemento finito para Automotriz o limitarse a pruebas de tensión y compresión para Civil.</a:t>
            </a:r>
          </a:p>
        </p:txBody>
      </p:sp>
      <p:pic>
        <p:nvPicPr>
          <p:cNvPr id="1028" name="Picture 4" descr="Resultado de imagen para prueba de tension">
            <a:extLst>
              <a:ext uri="{FF2B5EF4-FFF2-40B4-BE49-F238E27FC236}">
                <a16:creationId xmlns:a16="http://schemas.microsoft.com/office/drawing/2014/main" id="{A76A555C-AF77-4928-BBE2-24398D29C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0"/>
          <a:stretch/>
        </p:blipFill>
        <p:spPr bwMode="auto">
          <a:xfrm>
            <a:off x="7619998" y="780235"/>
            <a:ext cx="3425199" cy="2420166"/>
          </a:xfrm>
          <a:custGeom>
            <a:avLst/>
            <a:gdLst>
              <a:gd name="connsiteX0" fmla="*/ 166465 w 3425199"/>
              <a:gd name="connsiteY0" fmla="*/ 0 h 2420166"/>
              <a:gd name="connsiteX1" fmla="*/ 3425199 w 3425199"/>
              <a:gd name="connsiteY1" fmla="*/ 0 h 2420166"/>
              <a:gd name="connsiteX2" fmla="*/ 3425199 w 3425199"/>
              <a:gd name="connsiteY2" fmla="*/ 2420166 h 2420166"/>
              <a:gd name="connsiteX3" fmla="*/ 0 w 3425199"/>
              <a:gd name="connsiteY3" fmla="*/ 2420166 h 2420166"/>
              <a:gd name="connsiteX4" fmla="*/ 0 w 3425199"/>
              <a:gd name="connsiteY4" fmla="*/ 166465 h 2420166"/>
              <a:gd name="connsiteX5" fmla="*/ 166465 w 3425199"/>
              <a:gd name="connsiteY5" fmla="*/ 0 h 24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199" h="2420166">
                <a:moveTo>
                  <a:pt x="166465" y="0"/>
                </a:moveTo>
                <a:lnTo>
                  <a:pt x="3425199" y="0"/>
                </a:lnTo>
                <a:lnTo>
                  <a:pt x="3425199" y="2420166"/>
                </a:lnTo>
                <a:lnTo>
                  <a:pt x="0" y="2420166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nx">
            <a:extLst>
              <a:ext uri="{FF2B5EF4-FFF2-40B4-BE49-F238E27FC236}">
                <a16:creationId xmlns:a16="http://schemas.microsoft.com/office/drawing/2014/main" id="{969A25C4-0ED2-4C00-A7F7-94C4AAB3B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r="2" b="2"/>
          <a:stretch/>
        </p:blipFill>
        <p:spPr bwMode="auto">
          <a:xfrm>
            <a:off x="7619998" y="3200401"/>
            <a:ext cx="3425199" cy="2420166"/>
          </a:xfrm>
          <a:custGeom>
            <a:avLst/>
            <a:gdLst>
              <a:gd name="connsiteX0" fmla="*/ 0 w 3425199"/>
              <a:gd name="connsiteY0" fmla="*/ 0 h 2420166"/>
              <a:gd name="connsiteX1" fmla="*/ 3425199 w 3425199"/>
              <a:gd name="connsiteY1" fmla="*/ 0 h 2420166"/>
              <a:gd name="connsiteX2" fmla="*/ 3425199 w 3425199"/>
              <a:gd name="connsiteY2" fmla="*/ 2253701 h 2420166"/>
              <a:gd name="connsiteX3" fmla="*/ 3258734 w 3425199"/>
              <a:gd name="connsiteY3" fmla="*/ 2420166 h 2420166"/>
              <a:gd name="connsiteX4" fmla="*/ 0 w 3425199"/>
              <a:gd name="connsiteY4" fmla="*/ 2420166 h 24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5199" h="2420166">
                <a:moveTo>
                  <a:pt x="0" y="0"/>
                </a:moveTo>
                <a:lnTo>
                  <a:pt x="3425199" y="0"/>
                </a:lnTo>
                <a:lnTo>
                  <a:pt x="3425199" y="2253701"/>
                </a:lnTo>
                <a:cubicBezTo>
                  <a:pt x="3425199" y="2345637"/>
                  <a:pt x="3350670" y="2420166"/>
                  <a:pt x="3258734" y="2420166"/>
                </a:cubicBezTo>
                <a:lnTo>
                  <a:pt x="0" y="2420166"/>
                </a:lnTo>
                <a:close/>
              </a:path>
            </a:pathLst>
          </a:cu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9F26E1-87AF-4FE1-AAFC-358FADA857CC}"/>
              </a:ext>
            </a:extLst>
          </p:cNvPr>
          <p:cNvSpPr txBox="1"/>
          <p:nvPr/>
        </p:nvSpPr>
        <p:spPr>
          <a:xfrm>
            <a:off x="1141412" y="1343987"/>
            <a:ext cx="449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>
                <a:latin typeface="+mj-lt"/>
              </a:rPr>
              <a:t>Justificación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251940-25BC-4A21-9F7C-2490F60E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1575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B646BD-0402-48B4-A3A3-8BC00346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23292"/>
            <a:ext cx="9905999" cy="451618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dirty="0"/>
              <a:t>Conceptos de voltaje y corriente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Circuitos de control y potencia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Fuerzas aerodinámicas</a:t>
            </a:r>
          </a:p>
          <a:p>
            <a:pPr marL="457200" lvl="1" indent="0">
              <a:buNone/>
            </a:pPr>
            <a:r>
              <a:rPr lang="es-MX" sz="2400" dirty="0"/>
              <a:t>3.1</a:t>
            </a:r>
            <a:r>
              <a:rPr lang="es-MX" dirty="0"/>
              <a:t>	Fuerza de arrastre y propulsión</a:t>
            </a:r>
          </a:p>
          <a:p>
            <a:pPr marL="457200" lvl="1" indent="0">
              <a:buNone/>
            </a:pPr>
            <a:r>
              <a:rPr lang="es-MX" sz="2400" dirty="0"/>
              <a:t>3.2</a:t>
            </a:r>
            <a:r>
              <a:rPr lang="es-MX" dirty="0"/>
              <a:t>	Fuerza de sustentación</a:t>
            </a:r>
          </a:p>
          <a:p>
            <a:pPr marL="457200" lvl="1" indent="0">
              <a:buNone/>
            </a:pPr>
            <a:r>
              <a:rPr lang="es-MX" sz="2400" dirty="0"/>
              <a:t>3.3</a:t>
            </a:r>
            <a:r>
              <a:rPr lang="es-MX" dirty="0"/>
              <a:t>	Momento de cabeceo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Relaciones lineales (ecuación de primer grado) </a:t>
            </a:r>
          </a:p>
          <a:p>
            <a:pPr marL="0" indent="0">
              <a:buNone/>
            </a:pPr>
            <a:r>
              <a:rPr lang="es-MX" dirty="0"/>
              <a:t>     Voltaje – Velocidad del viento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s-MX" dirty="0"/>
              <a:t>Uso del programa EAGLE para el diseño de circuitos</a:t>
            </a:r>
          </a:p>
        </p:txBody>
      </p:sp>
      <p:pic>
        <p:nvPicPr>
          <p:cNvPr id="1030" name="Picture 6" descr="Resultado de imagen para fuerzas aerodinamicas">
            <a:extLst>
              <a:ext uri="{FF2B5EF4-FFF2-40B4-BE49-F238E27FC236}">
                <a16:creationId xmlns:a16="http://schemas.microsoft.com/office/drawing/2014/main" id="{C718E051-301A-4267-8CAD-4C8716E09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1914525"/>
            <a:ext cx="40862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CC6F97F-11FF-45A9-BC82-0BB84ACAF823}"/>
              </a:ext>
            </a:extLst>
          </p:cNvPr>
          <p:cNvSpPr txBox="1"/>
          <p:nvPr/>
        </p:nvSpPr>
        <p:spPr>
          <a:xfrm>
            <a:off x="1141412" y="822362"/>
            <a:ext cx="449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>
                <a:latin typeface="+mj-lt"/>
              </a:rPr>
              <a:t>Marco Teórico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D0E23F-5D30-4976-A254-E9CBBCE2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12272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849</Words>
  <Application>Microsoft Office PowerPoint</Application>
  <PresentationFormat>Panorámica</PresentationFormat>
  <Paragraphs>80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Gutiérrez</dc:creator>
  <cp:lastModifiedBy>Manuel Gutiérrez</cp:lastModifiedBy>
  <cp:revision>50</cp:revision>
  <dcterms:created xsi:type="dcterms:W3CDTF">2020-02-12T07:58:33Z</dcterms:created>
  <dcterms:modified xsi:type="dcterms:W3CDTF">2020-02-25T20:50:55Z</dcterms:modified>
</cp:coreProperties>
</file>