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29"/>
  </p:notesMasterIdLst>
  <p:sldIdLst>
    <p:sldId id="256" r:id="rId2"/>
    <p:sldId id="269" r:id="rId3"/>
    <p:sldId id="257" r:id="rId4"/>
    <p:sldId id="258" r:id="rId5"/>
    <p:sldId id="259" r:id="rId6"/>
    <p:sldId id="260" r:id="rId7"/>
    <p:sldId id="266" r:id="rId8"/>
    <p:sldId id="261" r:id="rId9"/>
    <p:sldId id="262" r:id="rId10"/>
    <p:sldId id="271" r:id="rId11"/>
    <p:sldId id="279" r:id="rId12"/>
    <p:sldId id="283" r:id="rId13"/>
    <p:sldId id="263" r:id="rId14"/>
    <p:sldId id="270" r:id="rId15"/>
    <p:sldId id="273" r:id="rId16"/>
    <p:sldId id="274" r:id="rId17"/>
    <p:sldId id="275" r:id="rId18"/>
    <p:sldId id="276" r:id="rId19"/>
    <p:sldId id="284" r:id="rId20"/>
    <p:sldId id="285" r:id="rId21"/>
    <p:sldId id="268" r:id="rId22"/>
    <p:sldId id="280" r:id="rId23"/>
    <p:sldId id="281" r:id="rId24"/>
    <p:sldId id="286" r:id="rId25"/>
    <p:sldId id="282" r:id="rId26"/>
    <p:sldId id="265" r:id="rId27"/>
    <p:sldId id="277"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ime Jiménez" initials="JJ" lastIdx="1" clrIdx="0">
    <p:extLst>
      <p:ext uri="{19B8F6BF-5375-455C-9EA6-DF929625EA0E}">
        <p15:presenceInfo xmlns:p15="http://schemas.microsoft.com/office/powerpoint/2012/main" userId="38fc6f4429c9622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99"/>
    <a:srgbClr val="0D0D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99E44C-63B7-433B-9F45-ABA1607A8316}" v="1" dt="2020-03-11T23:53:18.485"/>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91" autoAdjust="0"/>
    <p:restoredTop sz="95220" autoAdjust="0"/>
  </p:normalViewPr>
  <p:slideViewPr>
    <p:cSldViewPr snapToGrid="0">
      <p:cViewPr varScale="1">
        <p:scale>
          <a:sx n="83" d="100"/>
          <a:sy n="83" d="100"/>
        </p:scale>
        <p:origin x="797"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35" Type="http://schemas.microsoft.com/office/2015/10/relationships/revisionInfo" Target="revisionInfo.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3-11T17:53:01.373" idx="1">
    <p:pos x="10" y="10"/>
    <p:text>por cada actividad poner como se logro</p:text>
    <p:extLst>
      <p:ext uri="{C676402C-5697-4E1C-873F-D02D1690AC5C}">
        <p15:threadingInfo xmlns:p15="http://schemas.microsoft.com/office/powerpoint/2012/main" timeZoneBias="3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6A02A8-7EDB-4E18-B97B-D4EEB3D2C291}" type="datetimeFigureOut">
              <a:rPr lang="es-MX" smtClean="0"/>
              <a:t>24/04/2020</a:t>
            </a:fld>
            <a:endParaRPr lang="es-MX"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D4D0B4-AD45-4AF5-9044-296AE5BB6F73}" type="slidenum">
              <a:rPr lang="es-MX" smtClean="0"/>
              <a:t>‹Nº›</a:t>
            </a:fld>
            <a:endParaRPr lang="es-MX" dirty="0"/>
          </a:p>
        </p:txBody>
      </p:sp>
    </p:spTree>
    <p:extLst>
      <p:ext uri="{BB962C8B-B14F-4D97-AF65-F5344CB8AC3E}">
        <p14:creationId xmlns:p14="http://schemas.microsoft.com/office/powerpoint/2010/main" val="1858385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slide" Target="../slides/slide18.xml"/><Relationship Id="rId4"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ALEX</a:t>
            </a:r>
          </a:p>
        </p:txBody>
      </p:sp>
      <p:sp>
        <p:nvSpPr>
          <p:cNvPr id="4" name="Marcador de número de diapositiva 3"/>
          <p:cNvSpPr>
            <a:spLocks noGrp="1"/>
          </p:cNvSpPr>
          <p:nvPr>
            <p:ph type="sldNum" sz="quarter" idx="5"/>
          </p:nvPr>
        </p:nvSpPr>
        <p:spPr/>
        <p:txBody>
          <a:bodyPr/>
          <a:lstStyle/>
          <a:p>
            <a:fld id="{7CD4D0B4-AD45-4AF5-9044-296AE5BB6F73}" type="slidenum">
              <a:rPr lang="es-MX" smtClean="0"/>
              <a:t>1</a:t>
            </a:fld>
            <a:endParaRPr lang="es-MX" dirty="0"/>
          </a:p>
        </p:txBody>
      </p:sp>
    </p:spTree>
    <p:extLst>
      <p:ext uri="{BB962C8B-B14F-4D97-AF65-F5344CB8AC3E}">
        <p14:creationId xmlns:p14="http://schemas.microsoft.com/office/powerpoint/2010/main" val="4099946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FOTO / JAIME</a:t>
            </a:r>
          </a:p>
        </p:txBody>
      </p:sp>
      <p:sp>
        <p:nvSpPr>
          <p:cNvPr id="4" name="Marcador de número de diapositiva 3"/>
          <p:cNvSpPr>
            <a:spLocks noGrp="1"/>
          </p:cNvSpPr>
          <p:nvPr>
            <p:ph type="sldNum" sz="quarter" idx="5"/>
          </p:nvPr>
        </p:nvSpPr>
        <p:spPr/>
        <p:txBody>
          <a:bodyPr/>
          <a:lstStyle/>
          <a:p>
            <a:fld id="{7CD4D0B4-AD45-4AF5-9044-296AE5BB6F73}" type="slidenum">
              <a:rPr lang="es-MX" smtClean="0"/>
              <a:t>11</a:t>
            </a:fld>
            <a:endParaRPr lang="es-MX" dirty="0"/>
          </a:p>
        </p:txBody>
      </p:sp>
    </p:spTree>
    <p:extLst>
      <p:ext uri="{BB962C8B-B14F-4D97-AF65-F5344CB8AC3E}">
        <p14:creationId xmlns:p14="http://schemas.microsoft.com/office/powerpoint/2010/main" val="3468537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FOTO / JAIME</a:t>
            </a:r>
          </a:p>
        </p:txBody>
      </p:sp>
      <p:sp>
        <p:nvSpPr>
          <p:cNvPr id="4" name="Marcador de número de diapositiva 3"/>
          <p:cNvSpPr>
            <a:spLocks noGrp="1"/>
          </p:cNvSpPr>
          <p:nvPr>
            <p:ph type="sldNum" sz="quarter" idx="5"/>
          </p:nvPr>
        </p:nvSpPr>
        <p:spPr/>
        <p:txBody>
          <a:bodyPr/>
          <a:lstStyle/>
          <a:p>
            <a:fld id="{7CD4D0B4-AD45-4AF5-9044-296AE5BB6F73}" type="slidenum">
              <a:rPr lang="es-MX" smtClean="0"/>
              <a:t>12</a:t>
            </a:fld>
            <a:endParaRPr lang="es-MX" dirty="0"/>
          </a:p>
        </p:txBody>
      </p:sp>
    </p:spTree>
    <p:extLst>
      <p:ext uri="{BB962C8B-B14F-4D97-AF65-F5344CB8AC3E}">
        <p14:creationId xmlns:p14="http://schemas.microsoft.com/office/powerpoint/2010/main" val="809572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ALEX</a:t>
            </a:r>
          </a:p>
        </p:txBody>
      </p:sp>
      <p:sp>
        <p:nvSpPr>
          <p:cNvPr id="4" name="Marcador de número de diapositiva 3"/>
          <p:cNvSpPr>
            <a:spLocks noGrp="1"/>
          </p:cNvSpPr>
          <p:nvPr>
            <p:ph type="sldNum" sz="quarter" idx="5"/>
          </p:nvPr>
        </p:nvSpPr>
        <p:spPr/>
        <p:txBody>
          <a:bodyPr/>
          <a:lstStyle/>
          <a:p>
            <a:fld id="{7CD4D0B4-AD45-4AF5-9044-296AE5BB6F73}" type="slidenum">
              <a:rPr lang="es-MX" smtClean="0"/>
              <a:t>13</a:t>
            </a:fld>
            <a:endParaRPr lang="es-MX" dirty="0"/>
          </a:p>
        </p:txBody>
      </p:sp>
    </p:spTree>
    <p:extLst>
      <p:ext uri="{BB962C8B-B14F-4D97-AF65-F5344CB8AC3E}">
        <p14:creationId xmlns:p14="http://schemas.microsoft.com/office/powerpoint/2010/main" val="3085524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JORGE</a:t>
            </a:r>
          </a:p>
        </p:txBody>
      </p:sp>
      <p:sp>
        <p:nvSpPr>
          <p:cNvPr id="4" name="Marcador de número de diapositiva 3"/>
          <p:cNvSpPr>
            <a:spLocks noGrp="1"/>
          </p:cNvSpPr>
          <p:nvPr>
            <p:ph type="sldNum" sz="quarter" idx="5"/>
          </p:nvPr>
        </p:nvSpPr>
        <p:spPr/>
        <p:txBody>
          <a:bodyPr/>
          <a:lstStyle/>
          <a:p>
            <a:fld id="{7CD4D0B4-AD45-4AF5-9044-296AE5BB6F73}" type="slidenum">
              <a:rPr lang="es-MX" smtClean="0"/>
              <a:t>14</a:t>
            </a:fld>
            <a:endParaRPr lang="es-MX" dirty="0"/>
          </a:p>
        </p:txBody>
      </p:sp>
    </p:spTree>
    <p:extLst>
      <p:ext uri="{BB962C8B-B14F-4D97-AF65-F5344CB8AC3E}">
        <p14:creationId xmlns:p14="http://schemas.microsoft.com/office/powerpoint/2010/main" val="610682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JAIME / FOTO</a:t>
            </a:r>
          </a:p>
        </p:txBody>
      </p:sp>
      <p:sp>
        <p:nvSpPr>
          <p:cNvPr id="4" name="Marcador de número de diapositiva 3"/>
          <p:cNvSpPr>
            <a:spLocks noGrp="1"/>
          </p:cNvSpPr>
          <p:nvPr>
            <p:ph type="sldNum" sz="quarter" idx="5"/>
          </p:nvPr>
        </p:nvSpPr>
        <p:spPr/>
        <p:txBody>
          <a:bodyPr/>
          <a:lstStyle/>
          <a:p>
            <a:fld id="{7CD4D0B4-AD45-4AF5-9044-296AE5BB6F73}" type="slidenum">
              <a:rPr lang="es-MX" smtClean="0"/>
              <a:t>15</a:t>
            </a:fld>
            <a:endParaRPr lang="es-MX" dirty="0"/>
          </a:p>
        </p:txBody>
      </p:sp>
    </p:spTree>
    <p:extLst>
      <p:ext uri="{BB962C8B-B14F-4D97-AF65-F5344CB8AC3E}">
        <p14:creationId xmlns:p14="http://schemas.microsoft.com/office/powerpoint/2010/main" val="903646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JORGE</a:t>
            </a:r>
          </a:p>
        </p:txBody>
      </p:sp>
      <p:sp>
        <p:nvSpPr>
          <p:cNvPr id="4" name="Marcador de número de diapositiva 3"/>
          <p:cNvSpPr>
            <a:spLocks noGrp="1"/>
          </p:cNvSpPr>
          <p:nvPr>
            <p:ph type="sldNum" sz="quarter" idx="5"/>
          </p:nvPr>
        </p:nvSpPr>
        <p:spPr/>
        <p:txBody>
          <a:bodyPr/>
          <a:lstStyle/>
          <a:p>
            <a:fld id="{7CD4D0B4-AD45-4AF5-9044-296AE5BB6F73}" type="slidenum">
              <a:rPr lang="es-MX" smtClean="0"/>
              <a:t>16</a:t>
            </a:fld>
            <a:endParaRPr lang="es-MX" dirty="0"/>
          </a:p>
        </p:txBody>
      </p:sp>
    </p:spTree>
    <p:extLst>
      <p:ext uri="{BB962C8B-B14F-4D97-AF65-F5344CB8AC3E}">
        <p14:creationId xmlns:p14="http://schemas.microsoft.com/office/powerpoint/2010/main" val="1751653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ALEX</a:t>
            </a:r>
          </a:p>
        </p:txBody>
      </p:sp>
      <p:sp>
        <p:nvSpPr>
          <p:cNvPr id="4" name="Marcador de número de diapositiva 3"/>
          <p:cNvSpPr>
            <a:spLocks noGrp="1"/>
          </p:cNvSpPr>
          <p:nvPr>
            <p:ph type="sldNum" sz="quarter" idx="5"/>
          </p:nvPr>
        </p:nvSpPr>
        <p:spPr/>
        <p:txBody>
          <a:bodyPr/>
          <a:lstStyle/>
          <a:p>
            <a:fld id="{7CD4D0B4-AD45-4AF5-9044-296AE5BB6F73}" type="slidenum">
              <a:rPr lang="es-MX" smtClean="0"/>
              <a:t>17</a:t>
            </a:fld>
            <a:endParaRPr lang="es-MX" dirty="0"/>
          </a:p>
        </p:txBody>
      </p:sp>
    </p:spTree>
    <p:extLst>
      <p:ext uri="{BB962C8B-B14F-4D97-AF65-F5344CB8AC3E}">
        <p14:creationId xmlns:p14="http://schemas.microsoft.com/office/powerpoint/2010/main" val="29342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ALEX</a:t>
            </a:r>
          </a:p>
        </p:txBody>
      </p:sp>
      <p:sp>
        <p:nvSpPr>
          <p:cNvPr id="4" name="Marcador de número de diapositiva 3"/>
          <p:cNvSpPr>
            <a:spLocks noGrp="1"/>
          </p:cNvSpPr>
          <p:nvPr>
            <p:ph type="sldNum" sz="quarter" idx="5"/>
          </p:nvPr>
        </p:nvSpPr>
        <p:spPr/>
        <p:txBody>
          <a:bodyPr/>
          <a:lstStyle/>
          <a:p>
            <a:fld id="{7CD4D0B4-AD45-4AF5-9044-296AE5BB6F73}" type="slidenum">
              <a:rPr lang="es-MX" smtClean="0"/>
              <a:t>18</a:t>
            </a:fld>
            <a:endParaRPr lang="es-MX" dirty="0"/>
          </a:p>
        </p:txBody>
      </p:sp>
    </p:spTree>
    <p:extLst>
      <p:ext uri="{BB962C8B-B14F-4D97-AF65-F5344CB8AC3E}">
        <p14:creationId xmlns:p14="http://schemas.microsoft.com/office/powerpoint/2010/main" val="2253122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ALEX</a:t>
            </a:r>
          </a:p>
        </p:txBody>
      </p:sp>
      <p:sp>
        <p:nvSpPr>
          <p:cNvPr id="4" name="Marcador de número de diapositiva 3"/>
          <p:cNvSpPr>
            <a:spLocks noGrp="1"/>
          </p:cNvSpPr>
          <p:nvPr>
            <p:ph type="sldNum" sz="quarter" idx="5"/>
          </p:nvPr>
        </p:nvSpPr>
        <p:spPr/>
        <p:txBody>
          <a:bodyPr/>
          <a:lstStyle/>
          <a:p>
            <a:fld id="{7CD4D0B4-AD45-4AF5-9044-296AE5BB6F73}" type="slidenum">
              <a:rPr lang="es-MX" smtClean="0"/>
              <a:t>19</a:t>
            </a:fld>
            <a:endParaRPr lang="es-MX" dirty="0"/>
          </a:p>
        </p:txBody>
      </p:sp>
    </p:spTree>
    <p:extLst>
      <p:ext uri="{BB962C8B-B14F-4D97-AF65-F5344CB8AC3E}">
        <p14:creationId xmlns:p14="http://schemas.microsoft.com/office/powerpoint/2010/main" val="1248874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ALEX</a:t>
            </a:r>
          </a:p>
        </p:txBody>
      </p:sp>
      <p:sp>
        <p:nvSpPr>
          <p:cNvPr id="4" name="Marcador de número de diapositiva 3"/>
          <p:cNvSpPr>
            <a:spLocks noGrp="1"/>
          </p:cNvSpPr>
          <p:nvPr>
            <p:ph type="sldNum" sz="quarter" idx="5"/>
          </p:nvPr>
        </p:nvSpPr>
        <p:spPr/>
        <p:txBody>
          <a:bodyPr/>
          <a:lstStyle/>
          <a:p>
            <a:fld id="{7CD4D0B4-AD45-4AF5-9044-296AE5BB6F73}" type="slidenum">
              <a:rPr lang="es-MX" smtClean="0"/>
              <a:t>20</a:t>
            </a:fld>
            <a:endParaRPr lang="es-MX" dirty="0"/>
          </a:p>
        </p:txBody>
      </p:sp>
    </p:spTree>
    <p:extLst>
      <p:ext uri="{BB962C8B-B14F-4D97-AF65-F5344CB8AC3E}">
        <p14:creationId xmlns:p14="http://schemas.microsoft.com/office/powerpoint/2010/main" val="794590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JORGE</a:t>
            </a:r>
          </a:p>
        </p:txBody>
      </p:sp>
      <p:sp>
        <p:nvSpPr>
          <p:cNvPr id="4" name="Marcador de número de diapositiva 3"/>
          <p:cNvSpPr>
            <a:spLocks noGrp="1"/>
          </p:cNvSpPr>
          <p:nvPr>
            <p:ph type="sldNum" sz="quarter" idx="5"/>
          </p:nvPr>
        </p:nvSpPr>
        <p:spPr/>
        <p:txBody>
          <a:bodyPr/>
          <a:lstStyle/>
          <a:p>
            <a:fld id="{7CD4D0B4-AD45-4AF5-9044-296AE5BB6F73}" type="slidenum">
              <a:rPr lang="es-MX" smtClean="0"/>
              <a:t>3</a:t>
            </a:fld>
            <a:endParaRPr lang="es-MX" dirty="0"/>
          </a:p>
        </p:txBody>
      </p:sp>
    </p:spTree>
    <p:extLst>
      <p:ext uri="{BB962C8B-B14F-4D97-AF65-F5344CB8AC3E}">
        <p14:creationId xmlns:p14="http://schemas.microsoft.com/office/powerpoint/2010/main" val="25791623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JAIME</a:t>
            </a:r>
          </a:p>
        </p:txBody>
      </p:sp>
      <p:sp>
        <p:nvSpPr>
          <p:cNvPr id="4" name="Marcador de número de diapositiva 3"/>
          <p:cNvSpPr>
            <a:spLocks noGrp="1"/>
          </p:cNvSpPr>
          <p:nvPr>
            <p:ph type="sldNum" sz="quarter" idx="5"/>
          </p:nvPr>
        </p:nvSpPr>
        <p:spPr/>
        <p:txBody>
          <a:bodyPr/>
          <a:lstStyle/>
          <a:p>
            <a:fld id="{7CD4D0B4-AD45-4AF5-9044-296AE5BB6F73}" type="slidenum">
              <a:rPr lang="es-MX" smtClean="0"/>
              <a:t>21</a:t>
            </a:fld>
            <a:endParaRPr lang="es-MX" dirty="0"/>
          </a:p>
        </p:txBody>
      </p:sp>
    </p:spTree>
    <p:extLst>
      <p:ext uri="{BB962C8B-B14F-4D97-AF65-F5344CB8AC3E}">
        <p14:creationId xmlns:p14="http://schemas.microsoft.com/office/powerpoint/2010/main" val="3225149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ALEX</a:t>
            </a:r>
          </a:p>
        </p:txBody>
      </p:sp>
      <p:sp>
        <p:nvSpPr>
          <p:cNvPr id="4" name="Marcador de número de diapositiva 3"/>
          <p:cNvSpPr>
            <a:spLocks noGrp="1"/>
          </p:cNvSpPr>
          <p:nvPr>
            <p:ph type="sldNum" sz="quarter" idx="5"/>
          </p:nvPr>
        </p:nvSpPr>
        <p:spPr/>
        <p:txBody>
          <a:bodyPr/>
          <a:lstStyle/>
          <a:p>
            <a:fld id="{7CD4D0B4-AD45-4AF5-9044-296AE5BB6F73}" type="slidenum">
              <a:rPr lang="es-MX" smtClean="0"/>
              <a:t>22</a:t>
            </a:fld>
            <a:endParaRPr lang="es-MX" dirty="0"/>
          </a:p>
        </p:txBody>
      </p:sp>
    </p:spTree>
    <p:extLst>
      <p:ext uri="{BB962C8B-B14F-4D97-AF65-F5344CB8AC3E}">
        <p14:creationId xmlns:p14="http://schemas.microsoft.com/office/powerpoint/2010/main" val="37216100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ALEX</a:t>
            </a:r>
          </a:p>
        </p:txBody>
      </p:sp>
      <p:sp>
        <p:nvSpPr>
          <p:cNvPr id="4" name="Marcador de número de diapositiva 3"/>
          <p:cNvSpPr>
            <a:spLocks noGrp="1"/>
          </p:cNvSpPr>
          <p:nvPr>
            <p:ph type="sldNum" sz="quarter" idx="5"/>
          </p:nvPr>
        </p:nvSpPr>
        <p:spPr/>
        <p:txBody>
          <a:bodyPr/>
          <a:lstStyle/>
          <a:p>
            <a:fld id="{7CD4D0B4-AD45-4AF5-9044-296AE5BB6F73}" type="slidenum">
              <a:rPr lang="es-MX" smtClean="0"/>
              <a:t>23</a:t>
            </a:fld>
            <a:endParaRPr lang="es-MX" dirty="0"/>
          </a:p>
        </p:txBody>
      </p:sp>
    </p:spTree>
    <p:extLst>
      <p:ext uri="{BB962C8B-B14F-4D97-AF65-F5344CB8AC3E}">
        <p14:creationId xmlns:p14="http://schemas.microsoft.com/office/powerpoint/2010/main" val="20271789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JORGE</a:t>
            </a:r>
          </a:p>
        </p:txBody>
      </p:sp>
      <p:sp>
        <p:nvSpPr>
          <p:cNvPr id="4" name="Marcador de número de diapositiva 3"/>
          <p:cNvSpPr>
            <a:spLocks noGrp="1"/>
          </p:cNvSpPr>
          <p:nvPr>
            <p:ph type="sldNum" sz="quarter" idx="5"/>
          </p:nvPr>
        </p:nvSpPr>
        <p:spPr/>
        <p:txBody>
          <a:bodyPr/>
          <a:lstStyle/>
          <a:p>
            <a:fld id="{7CD4D0B4-AD45-4AF5-9044-296AE5BB6F73}" type="slidenum">
              <a:rPr lang="es-MX" smtClean="0"/>
              <a:t>25</a:t>
            </a:fld>
            <a:endParaRPr lang="es-MX" dirty="0"/>
          </a:p>
        </p:txBody>
      </p:sp>
    </p:spTree>
    <p:extLst>
      <p:ext uri="{BB962C8B-B14F-4D97-AF65-F5344CB8AC3E}">
        <p14:creationId xmlns:p14="http://schemas.microsoft.com/office/powerpoint/2010/main" val="925329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lgn="just">
              <a:buFont typeface="+mj-lt"/>
              <a:buNone/>
            </a:pPr>
            <a:r>
              <a:rPr lang="es-MX" dirty="0"/>
              <a:t>JORGE/ DECIR: CORRECCIONES DE ANTES</a:t>
            </a:r>
          </a:p>
          <a:p>
            <a:pPr marL="457200" indent="-457200" algn="just">
              <a:buFont typeface="+mj-lt"/>
              <a:buAutoNum type="arabicPeriod"/>
            </a:pPr>
            <a:r>
              <a:rPr lang="es-MX" dirty="0">
                <a:solidFill>
                  <a:srgbClr val="FFC000"/>
                </a:solidFill>
                <a:hlinkClick r:id="rId3" action="ppaction://hlinksldjump">
                  <a:extLst>
                    <a:ext uri="{A12FA001-AC4F-418D-AE19-62706E023703}">
                      <ahyp:hlinkClr xmlns:ahyp="http://schemas.microsoft.com/office/drawing/2018/hyperlinkcolor" val="tx"/>
                    </a:ext>
                  </a:extLst>
                </a:hlinkClick>
              </a:rPr>
              <a:t>C</a:t>
            </a:r>
            <a:r>
              <a:rPr lang="es-ES" dirty="0">
                <a:solidFill>
                  <a:srgbClr val="FFC000"/>
                </a:solidFill>
                <a:hlinkClick r:id="rId3" action="ppaction://hlinksldjump">
                  <a:extLst>
                    <a:ext uri="{A12FA001-AC4F-418D-AE19-62706E023703}">
                      <ahyp:hlinkClr xmlns:ahyp="http://schemas.microsoft.com/office/drawing/2018/hyperlinkcolor" val="tx"/>
                    </a:ext>
                  </a:extLst>
                </a:hlinkClick>
              </a:rPr>
              <a:t>orregir la estructura del título de proyecto</a:t>
            </a:r>
            <a:endParaRPr lang="es-ES" dirty="0">
              <a:solidFill>
                <a:srgbClr val="FFC000"/>
              </a:solidFill>
            </a:endParaRPr>
          </a:p>
          <a:p>
            <a:pPr marL="457200" indent="-457200" algn="just">
              <a:buFont typeface="+mj-lt"/>
              <a:buAutoNum type="arabicPeriod"/>
            </a:pPr>
            <a:r>
              <a:rPr lang="es-ES" dirty="0">
                <a:solidFill>
                  <a:srgbClr val="FFC000"/>
                </a:solidFill>
                <a:hlinkClick r:id="rId4" action="ppaction://hlinksldjump">
                  <a:extLst>
                    <a:ext uri="{A12FA001-AC4F-418D-AE19-62706E023703}">
                      <ahyp:hlinkClr xmlns:ahyp="http://schemas.microsoft.com/office/drawing/2018/hyperlinkcolor" val="tx"/>
                    </a:ext>
                  </a:extLst>
                </a:hlinkClick>
              </a:rPr>
              <a:t>Modificar orden de objetivos específicos</a:t>
            </a:r>
            <a:endParaRPr lang="es-ES" dirty="0">
              <a:solidFill>
                <a:srgbClr val="FFC000"/>
              </a:solidFill>
            </a:endParaRPr>
          </a:p>
          <a:p>
            <a:pPr marL="457200" indent="-457200" algn="just">
              <a:buFont typeface="+mj-lt"/>
              <a:buAutoNum type="arabicPeriod"/>
            </a:pPr>
            <a:r>
              <a:rPr lang="es-ES" dirty="0">
                <a:solidFill>
                  <a:srgbClr val="FFC000"/>
                </a:solidFill>
                <a:hlinkClick r:id="rId5" action="ppaction://hlinksldjump">
                  <a:extLst>
                    <a:ext uri="{A12FA001-AC4F-418D-AE19-62706E023703}">
                      <ahyp:hlinkClr xmlns:ahyp="http://schemas.microsoft.com/office/drawing/2018/hyperlinkcolor" val="tx"/>
                    </a:ext>
                  </a:extLst>
                </a:hlinkClick>
              </a:rPr>
              <a:t>Ampliar nuestra bibliografía con más libros</a:t>
            </a:r>
            <a:r>
              <a:rPr lang="es-ES" dirty="0">
                <a:solidFill>
                  <a:srgbClr val="FFC000"/>
                </a:solidFill>
              </a:rPr>
              <a:t> NO PUDIMOS CONSEGUIR EL LIBRO DEL PROF. ACEVEDO PORQUE ESTÁ DENTRO DE LA UNI Y NO HAY COPIAS EN LINEA</a:t>
            </a:r>
            <a:endParaRPr lang="es-MX" dirty="0">
              <a:solidFill>
                <a:srgbClr val="FFC000"/>
              </a:solidFill>
            </a:endParaRPr>
          </a:p>
          <a:p>
            <a:endParaRPr lang="es-MX" dirty="0"/>
          </a:p>
        </p:txBody>
      </p:sp>
      <p:sp>
        <p:nvSpPr>
          <p:cNvPr id="4" name="Marcador de número de diapositiva 3"/>
          <p:cNvSpPr>
            <a:spLocks noGrp="1"/>
          </p:cNvSpPr>
          <p:nvPr>
            <p:ph type="sldNum" sz="quarter" idx="5"/>
          </p:nvPr>
        </p:nvSpPr>
        <p:spPr/>
        <p:txBody>
          <a:bodyPr/>
          <a:lstStyle/>
          <a:p>
            <a:fld id="{7CD4D0B4-AD45-4AF5-9044-296AE5BB6F73}" type="slidenum">
              <a:rPr lang="es-MX" smtClean="0"/>
              <a:t>4</a:t>
            </a:fld>
            <a:endParaRPr lang="es-MX" dirty="0"/>
          </a:p>
        </p:txBody>
      </p:sp>
    </p:spTree>
    <p:extLst>
      <p:ext uri="{BB962C8B-B14F-4D97-AF65-F5344CB8AC3E}">
        <p14:creationId xmlns:p14="http://schemas.microsoft.com/office/powerpoint/2010/main" val="1572099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JAIME</a:t>
            </a:r>
          </a:p>
        </p:txBody>
      </p:sp>
      <p:sp>
        <p:nvSpPr>
          <p:cNvPr id="4" name="Marcador de número de diapositiva 3"/>
          <p:cNvSpPr>
            <a:spLocks noGrp="1"/>
          </p:cNvSpPr>
          <p:nvPr>
            <p:ph type="sldNum" sz="quarter" idx="5"/>
          </p:nvPr>
        </p:nvSpPr>
        <p:spPr/>
        <p:txBody>
          <a:bodyPr/>
          <a:lstStyle/>
          <a:p>
            <a:fld id="{7CD4D0B4-AD45-4AF5-9044-296AE5BB6F73}" type="slidenum">
              <a:rPr lang="es-MX" smtClean="0"/>
              <a:t>5</a:t>
            </a:fld>
            <a:endParaRPr lang="es-MX" dirty="0"/>
          </a:p>
        </p:txBody>
      </p:sp>
    </p:spTree>
    <p:extLst>
      <p:ext uri="{BB962C8B-B14F-4D97-AF65-F5344CB8AC3E}">
        <p14:creationId xmlns:p14="http://schemas.microsoft.com/office/powerpoint/2010/main" val="4123006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ALEX</a:t>
            </a:r>
          </a:p>
        </p:txBody>
      </p:sp>
      <p:sp>
        <p:nvSpPr>
          <p:cNvPr id="4" name="Marcador de número de diapositiva 3"/>
          <p:cNvSpPr>
            <a:spLocks noGrp="1"/>
          </p:cNvSpPr>
          <p:nvPr>
            <p:ph type="sldNum" sz="quarter" idx="5"/>
          </p:nvPr>
        </p:nvSpPr>
        <p:spPr/>
        <p:txBody>
          <a:bodyPr/>
          <a:lstStyle/>
          <a:p>
            <a:fld id="{7CD4D0B4-AD45-4AF5-9044-296AE5BB6F73}" type="slidenum">
              <a:rPr lang="es-MX" smtClean="0"/>
              <a:t>6</a:t>
            </a:fld>
            <a:endParaRPr lang="es-MX" dirty="0"/>
          </a:p>
        </p:txBody>
      </p:sp>
    </p:spTree>
    <p:extLst>
      <p:ext uri="{BB962C8B-B14F-4D97-AF65-F5344CB8AC3E}">
        <p14:creationId xmlns:p14="http://schemas.microsoft.com/office/powerpoint/2010/main" val="3929553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JORGE</a:t>
            </a:r>
          </a:p>
        </p:txBody>
      </p:sp>
      <p:sp>
        <p:nvSpPr>
          <p:cNvPr id="4" name="Marcador de número de diapositiva 3"/>
          <p:cNvSpPr>
            <a:spLocks noGrp="1"/>
          </p:cNvSpPr>
          <p:nvPr>
            <p:ph type="sldNum" sz="quarter" idx="5"/>
          </p:nvPr>
        </p:nvSpPr>
        <p:spPr/>
        <p:txBody>
          <a:bodyPr/>
          <a:lstStyle/>
          <a:p>
            <a:fld id="{7CD4D0B4-AD45-4AF5-9044-296AE5BB6F73}" type="slidenum">
              <a:rPr lang="es-MX" smtClean="0"/>
              <a:t>7</a:t>
            </a:fld>
            <a:endParaRPr lang="es-MX" dirty="0"/>
          </a:p>
        </p:txBody>
      </p:sp>
    </p:spTree>
    <p:extLst>
      <p:ext uri="{BB962C8B-B14F-4D97-AF65-F5344CB8AC3E}">
        <p14:creationId xmlns:p14="http://schemas.microsoft.com/office/powerpoint/2010/main" val="2565116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JORGE</a:t>
            </a:r>
          </a:p>
        </p:txBody>
      </p:sp>
      <p:sp>
        <p:nvSpPr>
          <p:cNvPr id="4" name="Marcador de número de diapositiva 3"/>
          <p:cNvSpPr>
            <a:spLocks noGrp="1"/>
          </p:cNvSpPr>
          <p:nvPr>
            <p:ph type="sldNum" sz="quarter" idx="5"/>
          </p:nvPr>
        </p:nvSpPr>
        <p:spPr/>
        <p:txBody>
          <a:bodyPr/>
          <a:lstStyle/>
          <a:p>
            <a:fld id="{7CD4D0B4-AD45-4AF5-9044-296AE5BB6F73}" type="slidenum">
              <a:rPr lang="es-MX" smtClean="0"/>
              <a:t>8</a:t>
            </a:fld>
            <a:endParaRPr lang="es-MX" dirty="0"/>
          </a:p>
        </p:txBody>
      </p:sp>
    </p:spTree>
    <p:extLst>
      <p:ext uri="{BB962C8B-B14F-4D97-AF65-F5344CB8AC3E}">
        <p14:creationId xmlns:p14="http://schemas.microsoft.com/office/powerpoint/2010/main" val="2028366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ALEX</a:t>
            </a:r>
          </a:p>
        </p:txBody>
      </p:sp>
      <p:sp>
        <p:nvSpPr>
          <p:cNvPr id="4" name="Marcador de número de diapositiva 3"/>
          <p:cNvSpPr>
            <a:spLocks noGrp="1"/>
          </p:cNvSpPr>
          <p:nvPr>
            <p:ph type="sldNum" sz="quarter" idx="5"/>
          </p:nvPr>
        </p:nvSpPr>
        <p:spPr/>
        <p:txBody>
          <a:bodyPr/>
          <a:lstStyle/>
          <a:p>
            <a:fld id="{7CD4D0B4-AD45-4AF5-9044-296AE5BB6F73}" type="slidenum">
              <a:rPr lang="es-MX" smtClean="0"/>
              <a:t>9</a:t>
            </a:fld>
            <a:endParaRPr lang="es-MX" dirty="0"/>
          </a:p>
        </p:txBody>
      </p:sp>
    </p:spTree>
    <p:extLst>
      <p:ext uri="{BB962C8B-B14F-4D97-AF65-F5344CB8AC3E}">
        <p14:creationId xmlns:p14="http://schemas.microsoft.com/office/powerpoint/2010/main" val="3662662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JAIME</a:t>
            </a:r>
          </a:p>
        </p:txBody>
      </p:sp>
      <p:sp>
        <p:nvSpPr>
          <p:cNvPr id="4" name="Marcador de número de diapositiva 3"/>
          <p:cNvSpPr>
            <a:spLocks noGrp="1"/>
          </p:cNvSpPr>
          <p:nvPr>
            <p:ph type="sldNum" sz="quarter" idx="5"/>
          </p:nvPr>
        </p:nvSpPr>
        <p:spPr/>
        <p:txBody>
          <a:bodyPr/>
          <a:lstStyle/>
          <a:p>
            <a:fld id="{7CD4D0B4-AD45-4AF5-9044-296AE5BB6F73}" type="slidenum">
              <a:rPr lang="es-MX" smtClean="0"/>
              <a:t>10</a:t>
            </a:fld>
            <a:endParaRPr lang="es-MX" dirty="0"/>
          </a:p>
        </p:txBody>
      </p:sp>
    </p:spTree>
    <p:extLst>
      <p:ext uri="{BB962C8B-B14F-4D97-AF65-F5344CB8AC3E}">
        <p14:creationId xmlns:p14="http://schemas.microsoft.com/office/powerpoint/2010/main" val="4188268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B5A866A8-A0E5-409A-8FD8-C090B06FED4A}" type="datetime1">
              <a:rPr lang="en-US" smtClean="0"/>
              <a:t>4/24/2020</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293309712"/>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s-ES" dirty="0"/>
              <a:t>Haga clic en el icono para agregar una imagen</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9892E13-99D0-4EFB-9F1A-5896E9884E38}" type="datetime1">
              <a:rPr lang="en-US" smtClean="0"/>
              <a:t>4/24/2020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377015548"/>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82158F-D2C9-4938-8878-17C9A5E63E6F}" type="datetime1">
              <a:rPr lang="en-US" smtClean="0"/>
              <a:t>4/24/2020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46989092"/>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1DB1FB6-A1CF-45AD-A259-5F5FFA473584}" type="datetime1">
              <a:rPr lang="en-US" smtClean="0"/>
              <a:t>4/24/2020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106859642"/>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C81F93A-BC87-4266-B9FE-38D23CF09BE5}" type="datetime1">
              <a:rPr lang="en-US" smtClean="0"/>
              <a:t>4/24/2020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985893538"/>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E6183B41-F14D-45A6-B056-1F1FF3A3F338}" type="datetime1">
              <a:rPr lang="en-US" smtClean="0"/>
              <a:t>4/24/2020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285712940"/>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dirty="0"/>
              <a:t>Haga clic en el icono para agregar una imagen</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dirty="0"/>
              <a:t>Haga clic en el icono para agregar una imagen</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dirty="0"/>
              <a:t>Haga clic en el icono para agregar una imagen</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ACCFA6A6-17B1-4E87-9969-6D52235C3E6F}" type="datetime1">
              <a:rPr lang="en-US" smtClean="0"/>
              <a:t>4/24/2020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32658035"/>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DB6BF9C-F6C1-4F53-ACFA-14AD7B0D52BC}" type="datetime1">
              <a:rPr lang="en-US" smtClean="0"/>
              <a:t>4/24/2020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259258915"/>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33A8FEB-80BA-4794-B9E0-2889536045FA}" type="datetime1">
              <a:rPr lang="en-US" smtClean="0"/>
              <a:t>4/24/2020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203682954"/>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E8ECB8D-BD73-4255-8B6F-6A026B8CF05E}" type="datetime1">
              <a:rPr lang="en-US" smtClean="0"/>
              <a:t>4/24/2020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532576393"/>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61EB886A-A432-47A6-93AB-3A44073C7A42}" type="datetime1">
              <a:rPr lang="en-US" smtClean="0"/>
              <a:t>4/24/2020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280527839"/>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650F292D-6A5E-4208-A073-4833127FA022}" type="datetime1">
              <a:rPr lang="en-US" smtClean="0"/>
              <a:t>4/24/2020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641043406"/>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141410" y="3073397"/>
            <a:ext cx="4878391" cy="271780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0" y="3073397"/>
            <a:ext cx="4875210" cy="271780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02C3203C-C642-4990-A10E-71581DB28981}" type="datetime1">
              <a:rPr lang="en-US" smtClean="0"/>
              <a:t>4/24/2020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518128686"/>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87BE8ADE-887B-4377-B551-A450BD37ECA8}" type="datetime1">
              <a:rPr lang="en-US" smtClean="0"/>
              <a:t>4/24/2020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945922649"/>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779BD7-9118-4160-9A70-A7E091BC6E41}" type="datetime1">
              <a:rPr lang="en-US" smtClean="0"/>
              <a:t>4/24/2020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574456329"/>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8A45C6FA-9D68-4611-B703-8F483B218E4B}" type="datetime1">
              <a:rPr lang="en-US" smtClean="0"/>
              <a:t>4/24/2020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10360644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573C1FDA-835F-4771-B4E8-5365A7F2468E}" type="datetime1">
              <a:rPr lang="en-US" smtClean="0"/>
              <a:t>4/24/2020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93992342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15CA015-EEDF-4A99-AA5D-C82688A0AE9C}" type="datetime1">
              <a:rPr lang="en-US" smtClean="0"/>
              <a:t>4/24/2020</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624521560"/>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ransition spd="slow">
    <p:wipe/>
  </p:transition>
  <p:hf hd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microsoft.com/office/2007/relationships/hdphoto" Target="../media/hdphoto2.wdp"/><Relationship Id="rId5" Type="http://schemas.openxmlformats.org/officeDocument/2006/relationships/image" Target="../media/image3.jpe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hyperlink" Target="https://malexandergl76.wixsite.com/tdviberopuebla"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3.JPG"/><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hyperlink" Target="https://malexandergl76.wixsite.com/tdviberopuebla/tercera-visita"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malexandergl76.wixsite.com/tdviberopuebla/tercera-visita" TargetMode="External"/><Relationship Id="rId5" Type="http://schemas.openxmlformats.org/officeDocument/2006/relationships/image" Target="../media/image28.jpe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earch.ebscohost.com/login.aspx?direct=true&amp;db=aci&amp;AN=135595943&amp;site=ehost-live" TargetMode="External"/><Relationship Id="rId2" Type="http://schemas.openxmlformats.org/officeDocument/2006/relationships/hyperlink" Target="http://search.ebscohost.com/login.aspx?direct=true&amp;db=aci&amp;AN=135595943&amp;site=eho" TargetMode="External"/><Relationship Id="rId1" Type="http://schemas.openxmlformats.org/officeDocument/2006/relationships/slideLayout" Target="../slideLayouts/slideLayout2.xml"/><Relationship Id="rId5" Type="http://schemas.openxmlformats.org/officeDocument/2006/relationships/hyperlink" Target="https://www.iso.org/home.html" TargetMode="External"/><Relationship Id="rId4" Type="http://schemas.openxmlformats.org/officeDocument/2006/relationships/hyperlink" Target="https://doi.org/10.1155/2019/9397527" TargetMode="External"/></Relationships>
</file>

<file path=ppt/slides/_rels/slide27.xml.rels><?xml version="1.0" encoding="UTF-8" standalone="yes"?>
<Relationships xmlns="http://schemas.openxmlformats.org/package/2006/relationships"><Relationship Id="rId2" Type="http://schemas.openxmlformats.org/officeDocument/2006/relationships/hyperlink" Target="http://repositorio.utp.edu.co/dspace/bitstream/handle/11059/6351/62983M516.pdf?sequence=1"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grpSp>
        <p:nvGrpSpPr>
          <p:cNvPr id="146" name="Group 100">
            <a:extLst>
              <a:ext uri="{FF2B5EF4-FFF2-40B4-BE49-F238E27FC236}">
                <a16:creationId xmlns:a16="http://schemas.microsoft.com/office/drawing/2014/main" id="{68961809-266D-4B4D-BE74-84C1B3CD6F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47" name="Rectangle 101">
              <a:extLst>
                <a:ext uri="{FF2B5EF4-FFF2-40B4-BE49-F238E27FC236}">
                  <a16:creationId xmlns:a16="http://schemas.microsoft.com/office/drawing/2014/main" id="{A14E90A2-C55C-4A5B-A1CA-600A3ADCEE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 name="Picture 2">
              <a:extLst>
                <a:ext uri="{FF2B5EF4-FFF2-40B4-BE49-F238E27FC236}">
                  <a16:creationId xmlns:a16="http://schemas.microsoft.com/office/drawing/2014/main" id="{5C269CFD-5B02-4090-8D3A-DF39B5F4C353}"/>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96" name="Imagen 95" descr="Imagen que contiene interior, edificio, silla, tabla&#10;&#10;Descripción generada automáticamente">
            <a:extLst>
              <a:ext uri="{FF2B5EF4-FFF2-40B4-BE49-F238E27FC236}">
                <a16:creationId xmlns:a16="http://schemas.microsoft.com/office/drawing/2014/main" id="{78928554-7BC0-4C37-A248-FEDAE9F7A2B1}"/>
              </a:ext>
            </a:extLst>
          </p:cNvPr>
          <p:cNvPicPr>
            <a:picLocks noChangeAspect="1"/>
          </p:cNvPicPr>
          <p:nvPr/>
        </p:nvPicPr>
        <p:blipFill rotWithShape="1">
          <a:blip r:embed="rId5">
            <a:alphaModFix amt="30000"/>
          </a:blip>
          <a:srcRect b="5830"/>
          <a:stretch/>
        </p:blipFill>
        <p:spPr>
          <a:xfrm>
            <a:off x="3611" y="10"/>
            <a:ext cx="12188389" cy="6857990"/>
          </a:xfrm>
          <a:prstGeom prst="rect">
            <a:avLst/>
          </a:prstGeom>
        </p:spPr>
      </p:pic>
      <p:grpSp>
        <p:nvGrpSpPr>
          <p:cNvPr id="105" name="Group 104">
            <a:extLst>
              <a:ext uri="{FF2B5EF4-FFF2-40B4-BE49-F238E27FC236}">
                <a16:creationId xmlns:a16="http://schemas.microsoft.com/office/drawing/2014/main" id="{B2086F72-9495-4DC4-839B-72567BA8D6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895" y="2235200"/>
            <a:ext cx="10982062" cy="2396067"/>
            <a:chOff x="605895" y="2235200"/>
            <a:chExt cx="10982062" cy="2396067"/>
          </a:xfrm>
        </p:grpSpPr>
        <p:sp>
          <p:nvSpPr>
            <p:cNvPr id="106" name="Round Diagonal Corner Rectangle 7">
              <a:extLst>
                <a:ext uri="{FF2B5EF4-FFF2-40B4-BE49-F238E27FC236}">
                  <a16:creationId xmlns:a16="http://schemas.microsoft.com/office/drawing/2014/main" id="{80C915C2-7A87-4547-97CA-A14D39AB28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82333" y="2235200"/>
              <a:ext cx="7027334" cy="2396067"/>
            </a:xfrm>
            <a:prstGeom prst="round2DiagRect">
              <a:avLst>
                <a:gd name="adj1" fmla="val 9246"/>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07" name="Group 106">
              <a:extLst>
                <a:ext uri="{FF2B5EF4-FFF2-40B4-BE49-F238E27FC236}">
                  <a16:creationId xmlns:a16="http://schemas.microsoft.com/office/drawing/2014/main" id="{7C3B34D4-8ACE-49A6-A4B3-29916A53B5A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5895" y="2900097"/>
              <a:ext cx="10982062" cy="1211524"/>
              <a:chOff x="605895" y="2900097"/>
              <a:chExt cx="10982062" cy="1211524"/>
            </a:xfrm>
          </p:grpSpPr>
          <p:sp>
            <p:nvSpPr>
              <p:cNvPr id="108" name="Freeform 32">
                <a:extLst>
                  <a:ext uri="{FF2B5EF4-FFF2-40B4-BE49-F238E27FC236}">
                    <a16:creationId xmlns:a16="http://schemas.microsoft.com/office/drawing/2014/main" id="{5516CB95-0B27-48B5-AADE-72B57A6C79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9" name="Freeform 33">
                <a:extLst>
                  <a:ext uri="{FF2B5EF4-FFF2-40B4-BE49-F238E27FC236}">
                    <a16:creationId xmlns:a16="http://schemas.microsoft.com/office/drawing/2014/main" id="{5E314680-0A6F-49E3-8019-9616313D830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10" name="Freeform 34">
                <a:extLst>
                  <a:ext uri="{FF2B5EF4-FFF2-40B4-BE49-F238E27FC236}">
                    <a16:creationId xmlns:a16="http://schemas.microsoft.com/office/drawing/2014/main" id="{E822FA8D-1CAD-48AC-8AAF-AC9B13E4412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11" name="Freeform 37">
                <a:extLst>
                  <a:ext uri="{FF2B5EF4-FFF2-40B4-BE49-F238E27FC236}">
                    <a16:creationId xmlns:a16="http://schemas.microsoft.com/office/drawing/2014/main" id="{B1780F53-5CB6-4C66-BE5C-CBB98ACBC4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12" name="Freeform 35">
                <a:extLst>
                  <a:ext uri="{FF2B5EF4-FFF2-40B4-BE49-F238E27FC236}">
                    <a16:creationId xmlns:a16="http://schemas.microsoft.com/office/drawing/2014/main" id="{781B98D4-7596-46BD-BB6D-0FAA51C38C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13" name="Freeform 36">
                <a:extLst>
                  <a:ext uri="{FF2B5EF4-FFF2-40B4-BE49-F238E27FC236}">
                    <a16:creationId xmlns:a16="http://schemas.microsoft.com/office/drawing/2014/main" id="{68558D61-DFBE-4A2C-8DBD-43BAFA68DDE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14" name="Freeform 38">
                <a:extLst>
                  <a:ext uri="{FF2B5EF4-FFF2-40B4-BE49-F238E27FC236}">
                    <a16:creationId xmlns:a16="http://schemas.microsoft.com/office/drawing/2014/main" id="{5646C634-CAD3-432B-BD41-CDE0F526E62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15" name="Freeform 39">
                <a:extLst>
                  <a:ext uri="{FF2B5EF4-FFF2-40B4-BE49-F238E27FC236}">
                    <a16:creationId xmlns:a16="http://schemas.microsoft.com/office/drawing/2014/main" id="{72B91DC4-A905-421C-B77D-3AB7CA3AC2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16" name="Freeform 40">
                <a:extLst>
                  <a:ext uri="{FF2B5EF4-FFF2-40B4-BE49-F238E27FC236}">
                    <a16:creationId xmlns:a16="http://schemas.microsoft.com/office/drawing/2014/main" id="{7A50FBDE-0FD3-4C3E-AB4C-40DD78E1AAD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17" name="Rectangle 41">
                <a:extLst>
                  <a:ext uri="{FF2B5EF4-FFF2-40B4-BE49-F238E27FC236}">
                    <a16:creationId xmlns:a16="http://schemas.microsoft.com/office/drawing/2014/main" id="{10793947-01A9-45E9-9C1A-D96D5B220E1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sp>
            <p:nvSpPr>
              <p:cNvPr id="118" name="Freeform 32">
                <a:extLst>
                  <a:ext uri="{FF2B5EF4-FFF2-40B4-BE49-F238E27FC236}">
                    <a16:creationId xmlns:a16="http://schemas.microsoft.com/office/drawing/2014/main" id="{BF30035C-FBC7-40B2-B089-084EA4677B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19" name="Freeform 33">
                <a:extLst>
                  <a:ext uri="{FF2B5EF4-FFF2-40B4-BE49-F238E27FC236}">
                    <a16:creationId xmlns:a16="http://schemas.microsoft.com/office/drawing/2014/main" id="{F3C7515F-9B43-411B-8D60-C38FA83FA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20" name="Freeform 34">
                <a:extLst>
                  <a:ext uri="{FF2B5EF4-FFF2-40B4-BE49-F238E27FC236}">
                    <a16:creationId xmlns:a16="http://schemas.microsoft.com/office/drawing/2014/main" id="{709B1F65-34E0-401F-8C78-A5058C84BE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21" name="Freeform 37">
                <a:extLst>
                  <a:ext uri="{FF2B5EF4-FFF2-40B4-BE49-F238E27FC236}">
                    <a16:creationId xmlns:a16="http://schemas.microsoft.com/office/drawing/2014/main" id="{BECD5C03-173E-4590-BD11-26241C59C4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22" name="Freeform 35">
                <a:extLst>
                  <a:ext uri="{FF2B5EF4-FFF2-40B4-BE49-F238E27FC236}">
                    <a16:creationId xmlns:a16="http://schemas.microsoft.com/office/drawing/2014/main" id="{14931415-56EE-4E4A-8832-D570F57450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23" name="Freeform 36">
                <a:extLst>
                  <a:ext uri="{FF2B5EF4-FFF2-40B4-BE49-F238E27FC236}">
                    <a16:creationId xmlns:a16="http://schemas.microsoft.com/office/drawing/2014/main" id="{D881F11B-638D-4FEE-B212-B921A4C6D5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24" name="Freeform 38">
                <a:extLst>
                  <a:ext uri="{FF2B5EF4-FFF2-40B4-BE49-F238E27FC236}">
                    <a16:creationId xmlns:a16="http://schemas.microsoft.com/office/drawing/2014/main" id="{2EC82DB3-9325-44B9-81C1-933CFF0F13B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25" name="Freeform 39">
                <a:extLst>
                  <a:ext uri="{FF2B5EF4-FFF2-40B4-BE49-F238E27FC236}">
                    <a16:creationId xmlns:a16="http://schemas.microsoft.com/office/drawing/2014/main" id="{F3F62819-5FD5-4BB4-9FB1-9F1D5F2C6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26" name="Freeform 40">
                <a:extLst>
                  <a:ext uri="{FF2B5EF4-FFF2-40B4-BE49-F238E27FC236}">
                    <a16:creationId xmlns:a16="http://schemas.microsoft.com/office/drawing/2014/main" id="{003B73B7-62FB-478B-823D-DDB5BFC40B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27" name="Rectangle 41">
                <a:extLst>
                  <a:ext uri="{FF2B5EF4-FFF2-40B4-BE49-F238E27FC236}">
                    <a16:creationId xmlns:a16="http://schemas.microsoft.com/office/drawing/2014/main" id="{19F16A31-F5A3-45EF-AD4B-500C660849E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grpSp>
      </p:grpSp>
      <p:sp>
        <p:nvSpPr>
          <p:cNvPr id="3" name="Subtítulo 2">
            <a:extLst>
              <a:ext uri="{FF2B5EF4-FFF2-40B4-BE49-F238E27FC236}">
                <a16:creationId xmlns:a16="http://schemas.microsoft.com/office/drawing/2014/main" id="{B0BF9517-D2E5-4482-AC24-5BB62EEA139D}"/>
              </a:ext>
            </a:extLst>
          </p:cNvPr>
          <p:cNvSpPr>
            <a:spLocks noGrp="1"/>
          </p:cNvSpPr>
          <p:nvPr>
            <p:ph type="subTitle" idx="1"/>
          </p:nvPr>
        </p:nvSpPr>
        <p:spPr>
          <a:xfrm>
            <a:off x="2667001" y="4122460"/>
            <a:ext cx="6857999" cy="432607"/>
          </a:xfrm>
        </p:spPr>
        <p:txBody>
          <a:bodyPr>
            <a:normAutofit/>
          </a:bodyPr>
          <a:lstStyle/>
          <a:p>
            <a:pPr algn="ctr"/>
            <a:r>
              <a:rPr lang="es-MX" dirty="0"/>
              <a:t>Formulación de proyectos </a:t>
            </a:r>
            <a:r>
              <a:rPr lang="es-MX" i="1" dirty="0"/>
              <a:t>ASE 1</a:t>
            </a:r>
          </a:p>
        </p:txBody>
      </p:sp>
      <p:sp>
        <p:nvSpPr>
          <p:cNvPr id="5" name="CuadroTexto 4">
            <a:extLst>
              <a:ext uri="{FF2B5EF4-FFF2-40B4-BE49-F238E27FC236}">
                <a16:creationId xmlns:a16="http://schemas.microsoft.com/office/drawing/2014/main" id="{F1345FB3-853E-42C9-A1B1-C2A5EBAF2D41}"/>
              </a:ext>
            </a:extLst>
          </p:cNvPr>
          <p:cNvSpPr txBox="1"/>
          <p:nvPr/>
        </p:nvSpPr>
        <p:spPr>
          <a:xfrm>
            <a:off x="0" y="5390196"/>
            <a:ext cx="12188388" cy="1477328"/>
          </a:xfrm>
          <a:prstGeom prst="rect">
            <a:avLst/>
          </a:prstGeom>
          <a:solidFill>
            <a:srgbClr val="0D0D0D">
              <a:alpha val="85098"/>
            </a:srgbClr>
          </a:solidFill>
          <a:ln w="12700">
            <a:noFill/>
          </a:ln>
        </p:spPr>
        <p:txBody>
          <a:bodyPr wrap="square" rtlCol="0">
            <a:spAutoFit/>
          </a:bodyPr>
          <a:lstStyle/>
          <a:p>
            <a:pPr>
              <a:spcAft>
                <a:spcPts val="600"/>
              </a:spcAft>
            </a:pPr>
            <a:r>
              <a:rPr lang="es-MX" sz="1400" b="1" dirty="0"/>
              <a:t>Gutiérrez León Manuel Alejandro</a:t>
            </a:r>
            <a:r>
              <a:rPr lang="es-MX" sz="1400" dirty="0"/>
              <a:t>, Ingeniería Mecatrónica</a:t>
            </a:r>
          </a:p>
          <a:p>
            <a:pPr>
              <a:spcAft>
                <a:spcPts val="600"/>
              </a:spcAft>
            </a:pPr>
            <a:r>
              <a:rPr lang="es-MX" sz="1400" b="1" dirty="0"/>
              <a:t>Orduña Guerrero Jorge Alberto</a:t>
            </a:r>
            <a:r>
              <a:rPr lang="es-MX" sz="1400" dirty="0"/>
              <a:t>, Ingeniería Automotriz</a:t>
            </a:r>
          </a:p>
          <a:p>
            <a:pPr>
              <a:spcAft>
                <a:spcPts val="600"/>
              </a:spcAft>
            </a:pPr>
            <a:r>
              <a:rPr lang="es-MX" sz="1400" b="1" dirty="0"/>
              <a:t>Jiménez Sánchez Jaime</a:t>
            </a:r>
            <a:r>
              <a:rPr lang="es-MX" sz="1400" dirty="0"/>
              <a:t>, Ingeniería Química</a:t>
            </a:r>
          </a:p>
          <a:p>
            <a:pPr>
              <a:spcAft>
                <a:spcPts val="600"/>
              </a:spcAft>
            </a:pPr>
            <a:endParaRPr lang="es-MX" sz="1400" dirty="0"/>
          </a:p>
          <a:p>
            <a:pPr>
              <a:spcAft>
                <a:spcPts val="600"/>
              </a:spcAft>
            </a:pPr>
            <a:r>
              <a:rPr lang="es-MX" sz="1400" dirty="0"/>
              <a:t>Meneses Galván José Héctor Vicente </a:t>
            </a:r>
          </a:p>
        </p:txBody>
      </p:sp>
      <p:sp>
        <p:nvSpPr>
          <p:cNvPr id="4" name="CuadroTexto 3">
            <a:extLst>
              <a:ext uri="{FF2B5EF4-FFF2-40B4-BE49-F238E27FC236}">
                <a16:creationId xmlns:a16="http://schemas.microsoft.com/office/drawing/2014/main" id="{A6B653D9-2217-4C75-9455-F702FA15AF06}"/>
              </a:ext>
            </a:extLst>
          </p:cNvPr>
          <p:cNvSpPr txBox="1"/>
          <p:nvPr/>
        </p:nvSpPr>
        <p:spPr>
          <a:xfrm>
            <a:off x="2839507" y="2348365"/>
            <a:ext cx="6745817" cy="1815882"/>
          </a:xfrm>
          <a:prstGeom prst="rect">
            <a:avLst/>
          </a:prstGeom>
          <a:noFill/>
        </p:spPr>
        <p:txBody>
          <a:bodyPr wrap="square" rtlCol="0">
            <a:spAutoFit/>
          </a:bodyPr>
          <a:lstStyle/>
          <a:p>
            <a:pPr algn="ctr"/>
            <a:r>
              <a:rPr lang="es-MX" sz="2800" dirty="0">
                <a:latin typeface="+mj-lt"/>
              </a:rPr>
              <a:t>Rehabilitación del Motor Túnel Aerodinámico de la IBERO Puebla hasta el punto de observar su funcionamiento para demostrar sus alcances a futuro</a:t>
            </a:r>
          </a:p>
        </p:txBody>
      </p:sp>
      <p:sp>
        <p:nvSpPr>
          <p:cNvPr id="44" name="CuadroTexto 43">
            <a:extLst>
              <a:ext uri="{FF2B5EF4-FFF2-40B4-BE49-F238E27FC236}">
                <a16:creationId xmlns:a16="http://schemas.microsoft.com/office/drawing/2014/main" id="{5B0527A7-B000-4627-A5A0-7827F82572CE}"/>
              </a:ext>
            </a:extLst>
          </p:cNvPr>
          <p:cNvSpPr txBox="1"/>
          <p:nvPr/>
        </p:nvSpPr>
        <p:spPr>
          <a:xfrm>
            <a:off x="-3612" y="-16414"/>
            <a:ext cx="12195612" cy="1184940"/>
          </a:xfrm>
          <a:prstGeom prst="rect">
            <a:avLst/>
          </a:prstGeom>
          <a:solidFill>
            <a:srgbClr val="0D0D0D">
              <a:alpha val="85098"/>
            </a:srgbClr>
          </a:solidFill>
          <a:ln w="12700">
            <a:noFill/>
          </a:ln>
        </p:spPr>
        <p:txBody>
          <a:bodyPr wrap="square" rtlCol="0">
            <a:spAutoFit/>
          </a:bodyPr>
          <a:lstStyle/>
          <a:p>
            <a:pPr>
              <a:spcAft>
                <a:spcPts val="600"/>
              </a:spcAft>
            </a:pPr>
            <a:r>
              <a:rPr lang="es-MX" sz="1400" b="1" dirty="0"/>
              <a:t>Evaluadores:</a:t>
            </a:r>
          </a:p>
          <a:p>
            <a:pPr>
              <a:spcAft>
                <a:spcPts val="600"/>
              </a:spcAft>
            </a:pPr>
            <a:r>
              <a:rPr lang="es-MX" sz="1400" b="1" i="1" dirty="0">
                <a:solidFill>
                  <a:srgbClr val="FFC000"/>
                </a:solidFill>
              </a:rPr>
              <a:t>Departamento de Ciencias e Ingenierías</a:t>
            </a:r>
          </a:p>
          <a:p>
            <a:pPr>
              <a:spcAft>
                <a:spcPts val="600"/>
              </a:spcAft>
            </a:pPr>
            <a:r>
              <a:rPr lang="es-MX" sz="1400" b="1" dirty="0"/>
              <a:t>Atristain Suárez Gabriel</a:t>
            </a:r>
          </a:p>
          <a:p>
            <a:pPr algn="just">
              <a:spcAft>
                <a:spcPts val="600"/>
              </a:spcAft>
            </a:pPr>
            <a:r>
              <a:rPr lang="es-MX" sz="1400" b="1" dirty="0"/>
              <a:t>López Molina María Guadalupe</a:t>
            </a:r>
          </a:p>
        </p:txBody>
      </p:sp>
      <p:pic>
        <p:nvPicPr>
          <p:cNvPr id="36" name="Imagen 35" descr="Resultado de imagen para universidad iberoamericana puebla">
            <a:extLst>
              <a:ext uri="{FF2B5EF4-FFF2-40B4-BE49-F238E27FC236}">
                <a16:creationId xmlns:a16="http://schemas.microsoft.com/office/drawing/2014/main" id="{7BF1AEA3-B00A-4C32-99F2-6DC0147A31DF}"/>
              </a:ext>
            </a:extLst>
          </p:cNvPr>
          <p:cNvPicPr/>
          <p:nvPr/>
        </p:nvPicPr>
        <p:blipFill>
          <a:blip r:embed="rId6" cstate="print">
            <a:clrChange>
              <a:clrFrom>
                <a:srgbClr val="F5F5F5"/>
              </a:clrFrom>
              <a:clrTo>
                <a:srgbClr val="F5F5F5">
                  <a:alpha val="0"/>
                </a:srgbClr>
              </a:clrTo>
            </a:clrChange>
            <a:lum bright="70000" contrast="-70000"/>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916662" y="15186"/>
            <a:ext cx="983814" cy="1013427"/>
          </a:xfrm>
          <a:prstGeom prst="rect">
            <a:avLst/>
          </a:prstGeom>
          <a:ln>
            <a:noFill/>
          </a:ln>
          <a:effectLst>
            <a:outerShdw blurRad="292100" dist="139700" dir="2700000" algn="tl" rotWithShape="0">
              <a:srgbClr val="333333">
                <a:alpha val="65000"/>
              </a:srgbClr>
            </a:outerShdw>
          </a:effectLst>
        </p:spPr>
      </p:pic>
      <p:pic>
        <p:nvPicPr>
          <p:cNvPr id="8" name="Imagen 7" descr="Imagen que contiene negro&#10;&#10;Descripción generada automáticamente">
            <a:extLst>
              <a:ext uri="{FF2B5EF4-FFF2-40B4-BE49-F238E27FC236}">
                <a16:creationId xmlns:a16="http://schemas.microsoft.com/office/drawing/2014/main" id="{74C6BA72-618A-40A4-90A8-BB8DB97A9B68}"/>
              </a:ext>
            </a:extLst>
          </p:cNvPr>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030547" y="5421730"/>
            <a:ext cx="925905" cy="925905"/>
          </a:xfrm>
          <a:prstGeom prst="rect">
            <a:avLst/>
          </a:prstGeom>
          <a:ln>
            <a:noFill/>
          </a:ln>
          <a:effectLst>
            <a:outerShdw blurRad="292100" dist="139700" dir="2700000" algn="tl" rotWithShape="0">
              <a:srgbClr val="333333">
                <a:alpha val="65000"/>
              </a:srgbClr>
            </a:outerShdw>
          </a:effectLst>
        </p:spPr>
      </p:pic>
      <p:sp>
        <p:nvSpPr>
          <p:cNvPr id="7" name="Rectángulo 6">
            <a:extLst>
              <a:ext uri="{FF2B5EF4-FFF2-40B4-BE49-F238E27FC236}">
                <a16:creationId xmlns:a16="http://schemas.microsoft.com/office/drawing/2014/main" id="{AA1EB23A-CD88-485F-A263-1E2A44F34C7D}"/>
              </a:ext>
            </a:extLst>
          </p:cNvPr>
          <p:cNvSpPr/>
          <p:nvPr/>
        </p:nvSpPr>
        <p:spPr>
          <a:xfrm>
            <a:off x="8222217" y="6436688"/>
            <a:ext cx="3974358" cy="307777"/>
          </a:xfrm>
          <a:prstGeom prst="rect">
            <a:avLst/>
          </a:prstGeom>
        </p:spPr>
        <p:txBody>
          <a:bodyPr wrap="none">
            <a:spAutoFit/>
          </a:bodyPr>
          <a:lstStyle/>
          <a:p>
            <a:pPr algn="r">
              <a:spcAft>
                <a:spcPts val="600"/>
              </a:spcAft>
            </a:pPr>
            <a:r>
              <a:rPr lang="es-MX" sz="1400" u="sng" dirty="0">
                <a:hlinkClick r:id="rId9">
                  <a:extLst>
                    <a:ext uri="{A12FA001-AC4F-418D-AE19-62706E023703}">
                      <ahyp:hlinkClr xmlns:ahyp="http://schemas.microsoft.com/office/drawing/2018/hyperlinkcolor" val="tx"/>
                    </a:ext>
                  </a:extLst>
                </a:hlinkClick>
              </a:rPr>
              <a:t>https://malexandergl76.wixsite.com/tdviberopuebla</a:t>
            </a:r>
            <a:endParaRPr lang="es-MX" sz="1400" u="sng" dirty="0"/>
          </a:p>
        </p:txBody>
      </p:sp>
      <p:pic>
        <p:nvPicPr>
          <p:cNvPr id="10" name="Imagen 9" descr="Imagen que contiene interior, computadora, oscuro, laptop&#10;&#10;Descripción generada automáticamente">
            <a:extLst>
              <a:ext uri="{FF2B5EF4-FFF2-40B4-BE49-F238E27FC236}">
                <a16:creationId xmlns:a16="http://schemas.microsoft.com/office/drawing/2014/main" id="{7FA1E4C9-F899-4803-A766-7329A210855C}"/>
              </a:ext>
            </a:extLst>
          </p:cNvPr>
          <p:cNvPicPr>
            <a:picLocks noChangeAspect="1"/>
          </p:cNvPicPr>
          <p:nvPr/>
        </p:nvPicPr>
        <p:blipFill>
          <a:blip r:embed="rId10">
            <a:lum bright="70000" contrast="-70000"/>
            <a:extLst>
              <a:ext uri="{BEBA8EAE-BF5A-486C-A8C5-ECC9F3942E4B}">
                <a14:imgProps xmlns:a14="http://schemas.microsoft.com/office/drawing/2010/main">
                  <a14:imgLayer r:embed="rId11">
                    <a14:imgEffect>
                      <a14:colorTemperature colorTemp="11500"/>
                    </a14:imgEffect>
                    <a14:imgEffect>
                      <a14:saturation sat="0"/>
                    </a14:imgEffect>
                  </a14:imgLayer>
                </a14:imgProps>
              </a:ext>
            </a:extLst>
          </a:blip>
          <a:stretch>
            <a:fillRect/>
          </a:stretch>
        </p:blipFill>
        <p:spPr>
          <a:xfrm>
            <a:off x="9179016" y="347429"/>
            <a:ext cx="1530167" cy="437191"/>
          </a:xfrm>
          <a:prstGeom prst="rect">
            <a:avLst/>
          </a:prstGeom>
          <a:noFill/>
        </p:spPr>
      </p:pic>
      <p:sp>
        <p:nvSpPr>
          <p:cNvPr id="2" name="Rectángulo 1">
            <a:extLst>
              <a:ext uri="{FF2B5EF4-FFF2-40B4-BE49-F238E27FC236}">
                <a16:creationId xmlns:a16="http://schemas.microsoft.com/office/drawing/2014/main" id="{83FD7029-C23A-4D33-9434-FF5CB886F973}"/>
              </a:ext>
            </a:extLst>
          </p:cNvPr>
          <p:cNvSpPr/>
          <p:nvPr/>
        </p:nvSpPr>
        <p:spPr>
          <a:xfrm>
            <a:off x="9031032" y="5767642"/>
            <a:ext cx="1717137" cy="369332"/>
          </a:xfrm>
          <a:prstGeom prst="rect">
            <a:avLst/>
          </a:prstGeom>
        </p:spPr>
        <p:txBody>
          <a:bodyPr wrap="none">
            <a:spAutoFit/>
          </a:bodyPr>
          <a:lstStyle/>
          <a:p>
            <a:pPr>
              <a:spcAft>
                <a:spcPts val="600"/>
              </a:spcAft>
            </a:pPr>
            <a:r>
              <a:rPr lang="es-MX" b="1" dirty="0"/>
              <a:t>Primavera 2020</a:t>
            </a:r>
          </a:p>
        </p:txBody>
      </p:sp>
    </p:spTree>
    <p:extLst>
      <p:ext uri="{BB962C8B-B14F-4D97-AF65-F5344CB8AC3E}">
        <p14:creationId xmlns:p14="http://schemas.microsoft.com/office/powerpoint/2010/main" val="1996400373"/>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sp>
        <p:nvSpPr>
          <p:cNvPr id="10" name="Round Diagonal Corner Rectangle 11">
            <a:extLst>
              <a:ext uri="{FF2B5EF4-FFF2-40B4-BE49-F238E27FC236}">
                <a16:creationId xmlns:a16="http://schemas.microsoft.com/office/drawing/2014/main" id="{E4B7B3E3-827A-48BE-AD67-A57C45AA6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49" y="808057"/>
            <a:ext cx="6752461" cy="5234394"/>
          </a:xfrm>
          <a:prstGeom prst="round2DiagRect">
            <a:avLst>
              <a:gd name="adj1" fmla="val 7418"/>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Imagen 3" descr="Captura de pantalla de un celular&#10;&#10;Descripción generada automáticamente">
            <a:extLst>
              <a:ext uri="{FF2B5EF4-FFF2-40B4-BE49-F238E27FC236}">
                <a16:creationId xmlns:a16="http://schemas.microsoft.com/office/drawing/2014/main" id="{CD18194E-5070-46F6-81DA-2A958E2930A0}"/>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958789" y="1020932"/>
            <a:ext cx="6427432" cy="4900474"/>
          </a:xfrm>
          <a:prstGeom prst="rect">
            <a:avLst/>
          </a:prstGeom>
          <a:noFill/>
        </p:spPr>
      </p:pic>
      <p:sp>
        <p:nvSpPr>
          <p:cNvPr id="3" name="Marcador de contenido 2">
            <a:extLst>
              <a:ext uri="{FF2B5EF4-FFF2-40B4-BE49-F238E27FC236}">
                <a16:creationId xmlns:a16="http://schemas.microsoft.com/office/drawing/2014/main" id="{6BA28735-1BE3-41D0-8B65-5194D275764B}"/>
              </a:ext>
            </a:extLst>
          </p:cNvPr>
          <p:cNvSpPr>
            <a:spLocks noGrp="1"/>
          </p:cNvSpPr>
          <p:nvPr>
            <p:ph idx="1"/>
          </p:nvPr>
        </p:nvSpPr>
        <p:spPr>
          <a:xfrm>
            <a:off x="8036041" y="905608"/>
            <a:ext cx="3281004" cy="4885593"/>
          </a:xfrm>
        </p:spPr>
        <p:txBody>
          <a:bodyPr>
            <a:normAutofit/>
          </a:bodyPr>
          <a:lstStyle/>
          <a:p>
            <a:pPr marL="457200" indent="-457200">
              <a:buFont typeface="+mj-lt"/>
              <a:buAutoNum type="arabicPeriod" startAt="5"/>
            </a:pPr>
            <a:r>
              <a:rPr lang="es-MX" dirty="0"/>
              <a:t>Uso del programa EAGLE para el diseño de circuitos</a:t>
            </a:r>
          </a:p>
          <a:p>
            <a:pPr marL="457200" indent="-457200">
              <a:buFont typeface="+mj-lt"/>
              <a:buAutoNum type="arabicPeriod" startAt="5"/>
            </a:pPr>
            <a:r>
              <a:rPr lang="es-MX" dirty="0"/>
              <a:t>Estudio del viento</a:t>
            </a:r>
          </a:p>
          <a:p>
            <a:pPr marL="457200" lvl="1" indent="0">
              <a:buNone/>
            </a:pPr>
            <a:r>
              <a:rPr lang="es-MX" sz="2400" dirty="0"/>
              <a:t>6.1 Escalas del viento</a:t>
            </a:r>
          </a:p>
          <a:p>
            <a:pPr marL="457200" lvl="1" indent="0">
              <a:buNone/>
            </a:pPr>
            <a:r>
              <a:rPr lang="es-MX" sz="2400" dirty="0"/>
              <a:t>6.2 Anemómetro y su uso</a:t>
            </a:r>
          </a:p>
          <a:p>
            <a:pPr marL="457200" lvl="1" indent="0">
              <a:buNone/>
            </a:pPr>
            <a:endParaRPr lang="es-MX" sz="1800" dirty="0"/>
          </a:p>
        </p:txBody>
      </p:sp>
      <p:sp>
        <p:nvSpPr>
          <p:cNvPr id="5" name="Marcador de número de diapositiva 4">
            <a:extLst>
              <a:ext uri="{FF2B5EF4-FFF2-40B4-BE49-F238E27FC236}">
                <a16:creationId xmlns:a16="http://schemas.microsoft.com/office/drawing/2014/main" id="{5F5E81BB-5EE9-412E-96E3-FF151ACACF61}"/>
              </a:ext>
            </a:extLst>
          </p:cNvPr>
          <p:cNvSpPr>
            <a:spLocks noGrp="1"/>
          </p:cNvSpPr>
          <p:nvPr>
            <p:ph type="sldNum" sz="quarter" idx="12"/>
          </p:nvPr>
        </p:nvSpPr>
        <p:spPr>
          <a:xfrm>
            <a:off x="10276321" y="6309360"/>
            <a:ext cx="771089" cy="365125"/>
          </a:xfrm>
        </p:spPr>
        <p:txBody>
          <a:bodyPr>
            <a:normAutofit/>
          </a:bodyPr>
          <a:lstStyle/>
          <a:p>
            <a:pPr>
              <a:spcAft>
                <a:spcPts val="600"/>
              </a:spcAft>
            </a:pPr>
            <a:fld id="{6D22F896-40B5-4ADD-8801-0D06FADFA095}" type="slidenum">
              <a:rPr lang="en-US" smtClean="0"/>
              <a:pPr>
                <a:spcAft>
                  <a:spcPts val="600"/>
                </a:spcAft>
              </a:pPr>
              <a:t>10</a:t>
            </a:fld>
            <a:endParaRPr lang="en-US" dirty="0"/>
          </a:p>
        </p:txBody>
      </p:sp>
    </p:spTree>
    <p:extLst>
      <p:ext uri="{BB962C8B-B14F-4D97-AF65-F5344CB8AC3E}">
        <p14:creationId xmlns:p14="http://schemas.microsoft.com/office/powerpoint/2010/main" val="638798762"/>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43B656-52FB-4342-99D6-F1BBE1449322}"/>
              </a:ext>
            </a:extLst>
          </p:cNvPr>
          <p:cNvSpPr>
            <a:spLocks noGrp="1"/>
          </p:cNvSpPr>
          <p:nvPr>
            <p:ph type="title"/>
          </p:nvPr>
        </p:nvSpPr>
        <p:spPr>
          <a:xfrm>
            <a:off x="7955876" y="459385"/>
            <a:ext cx="3579716" cy="730201"/>
          </a:xfrm>
        </p:spPr>
        <p:txBody>
          <a:bodyPr anchor="b">
            <a:normAutofit/>
          </a:bodyPr>
          <a:lstStyle/>
          <a:p>
            <a:r>
              <a:rPr lang="es-MX" sz="4000" dirty="0"/>
              <a:t>a</a:t>
            </a:r>
            <a:r>
              <a:rPr lang="es-MX" sz="4000" cap="none" dirty="0"/>
              <a:t>nemómetro</a:t>
            </a:r>
            <a:endParaRPr lang="es-MX" sz="4000" dirty="0"/>
          </a:p>
        </p:txBody>
      </p:sp>
      <p:sp>
        <p:nvSpPr>
          <p:cNvPr id="11" name="Round Diagonal Corner Rectangle 11">
            <a:extLst>
              <a:ext uri="{FF2B5EF4-FFF2-40B4-BE49-F238E27FC236}">
                <a16:creationId xmlns:a16="http://schemas.microsoft.com/office/drawing/2014/main" id="{E4B7B3E3-827A-48BE-AD67-A57C45AA6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49" y="808057"/>
            <a:ext cx="6752461" cy="5234394"/>
          </a:xfrm>
          <a:prstGeom prst="round2DiagRect">
            <a:avLst>
              <a:gd name="adj1" fmla="val 7418"/>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Imagen 5">
            <a:extLst>
              <a:ext uri="{FF2B5EF4-FFF2-40B4-BE49-F238E27FC236}">
                <a16:creationId xmlns:a16="http://schemas.microsoft.com/office/drawing/2014/main" id="{DB7385F8-B6C2-468C-B9EC-864A76A6D55A}"/>
              </a:ext>
            </a:extLst>
          </p:cNvPr>
          <p:cNvPicPr>
            <a:picLocks noChangeAspect="1"/>
          </p:cNvPicPr>
          <p:nvPr/>
        </p:nvPicPr>
        <p:blipFill>
          <a:blip r:embed="rId4"/>
          <a:stretch>
            <a:fillRect/>
          </a:stretch>
        </p:blipFill>
        <p:spPr>
          <a:xfrm>
            <a:off x="1203415" y="987287"/>
            <a:ext cx="5943527" cy="4725104"/>
          </a:xfrm>
          <a:prstGeom prst="rect">
            <a:avLst/>
          </a:prstGeom>
        </p:spPr>
      </p:pic>
      <p:sp>
        <p:nvSpPr>
          <p:cNvPr id="3" name="Marcador de contenido 2">
            <a:extLst>
              <a:ext uri="{FF2B5EF4-FFF2-40B4-BE49-F238E27FC236}">
                <a16:creationId xmlns:a16="http://schemas.microsoft.com/office/drawing/2014/main" id="{1794B7B0-01C0-4AAF-9532-CFFAF6157008}"/>
              </a:ext>
            </a:extLst>
          </p:cNvPr>
          <p:cNvSpPr>
            <a:spLocks noGrp="1"/>
          </p:cNvSpPr>
          <p:nvPr>
            <p:ph idx="1"/>
          </p:nvPr>
        </p:nvSpPr>
        <p:spPr>
          <a:xfrm>
            <a:off x="7711574" y="1280923"/>
            <a:ext cx="3681477" cy="4572000"/>
          </a:xfrm>
        </p:spPr>
        <p:txBody>
          <a:bodyPr>
            <a:noAutofit/>
          </a:bodyPr>
          <a:lstStyle/>
          <a:p>
            <a:pPr algn="just">
              <a:lnSpc>
                <a:spcPct val="110000"/>
              </a:lnSpc>
            </a:pPr>
            <a:r>
              <a:rPr lang="es-ES" sz="2000" dirty="0"/>
              <a:t>El anemómetro es un instrumento que sirve para medir la dirección del viento y la fuerza del viento. </a:t>
            </a:r>
          </a:p>
          <a:p>
            <a:pPr algn="just">
              <a:lnSpc>
                <a:spcPct val="110000"/>
              </a:lnSpc>
            </a:pPr>
            <a:r>
              <a:rPr lang="es-ES" sz="2000" dirty="0"/>
              <a:t>El anemógrafo registra continuamente la dirección del viento (m/s) así como se recordó, y registra ambos valores en dependencia del tiempo, del recorrió del viento y el tiempo, puede obtenerse sin dificultad la velocidad media de cada intervalo de tiempo de observación. </a:t>
            </a:r>
            <a:endParaRPr lang="es-MX" sz="2000" dirty="0"/>
          </a:p>
        </p:txBody>
      </p:sp>
      <p:sp>
        <p:nvSpPr>
          <p:cNvPr id="5" name="Marcador de número de diapositiva 4">
            <a:extLst>
              <a:ext uri="{FF2B5EF4-FFF2-40B4-BE49-F238E27FC236}">
                <a16:creationId xmlns:a16="http://schemas.microsoft.com/office/drawing/2014/main" id="{2ED6AE72-30A6-4B38-B8EC-128070A5426D}"/>
              </a:ext>
            </a:extLst>
          </p:cNvPr>
          <p:cNvSpPr>
            <a:spLocks noGrp="1"/>
          </p:cNvSpPr>
          <p:nvPr>
            <p:ph type="sldNum" sz="quarter" idx="12"/>
          </p:nvPr>
        </p:nvSpPr>
        <p:spPr>
          <a:xfrm>
            <a:off x="10276321" y="6309360"/>
            <a:ext cx="771089" cy="365125"/>
          </a:xfrm>
        </p:spPr>
        <p:txBody>
          <a:bodyPr>
            <a:normAutofit/>
          </a:bodyPr>
          <a:lstStyle/>
          <a:p>
            <a:pPr>
              <a:spcAft>
                <a:spcPts val="600"/>
              </a:spcAft>
            </a:pPr>
            <a:fld id="{6D22F896-40B5-4ADD-8801-0D06FADFA095}" type="slidenum">
              <a:rPr lang="en-US" smtClean="0"/>
              <a:pPr>
                <a:spcAft>
                  <a:spcPts val="600"/>
                </a:spcAft>
              </a:pPr>
              <a:t>11</a:t>
            </a:fld>
            <a:endParaRPr lang="en-US" dirty="0"/>
          </a:p>
        </p:txBody>
      </p:sp>
    </p:spTree>
    <p:extLst>
      <p:ext uri="{BB962C8B-B14F-4D97-AF65-F5344CB8AC3E}">
        <p14:creationId xmlns:p14="http://schemas.microsoft.com/office/powerpoint/2010/main" val="347712058"/>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ECBC0C-9B83-431C-9F73-E2257C352947}"/>
              </a:ext>
            </a:extLst>
          </p:cNvPr>
          <p:cNvSpPr>
            <a:spLocks noGrp="1"/>
          </p:cNvSpPr>
          <p:nvPr>
            <p:ph type="title"/>
          </p:nvPr>
        </p:nvSpPr>
        <p:spPr>
          <a:xfrm>
            <a:off x="8036041" y="618518"/>
            <a:ext cx="3281003" cy="1478570"/>
          </a:xfrm>
        </p:spPr>
        <p:txBody>
          <a:bodyPr anchor="b">
            <a:normAutofit/>
          </a:bodyPr>
          <a:lstStyle/>
          <a:p>
            <a:r>
              <a:rPr lang="es-MX" dirty="0"/>
              <a:t>E</a:t>
            </a:r>
            <a:r>
              <a:rPr lang="es-MX" cap="none" dirty="0"/>
              <a:t>scala de viento</a:t>
            </a:r>
            <a:endParaRPr lang="es-MX" dirty="0"/>
          </a:p>
        </p:txBody>
      </p:sp>
      <p:sp>
        <p:nvSpPr>
          <p:cNvPr id="15" name="Round Diagonal Corner Rectangle 11">
            <a:extLst>
              <a:ext uri="{FF2B5EF4-FFF2-40B4-BE49-F238E27FC236}">
                <a16:creationId xmlns:a16="http://schemas.microsoft.com/office/drawing/2014/main" id="{E4B7B3E3-827A-48BE-AD67-A57C45AA6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49" y="808057"/>
            <a:ext cx="6752461" cy="5234394"/>
          </a:xfrm>
          <a:prstGeom prst="round2DiagRect">
            <a:avLst>
              <a:gd name="adj1" fmla="val 7418"/>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Imagen 3">
            <a:extLst>
              <a:ext uri="{FF2B5EF4-FFF2-40B4-BE49-F238E27FC236}">
                <a16:creationId xmlns:a16="http://schemas.microsoft.com/office/drawing/2014/main" id="{0368E36E-7B67-45B1-93DC-D3148B9E6D0B}"/>
              </a:ext>
            </a:extLst>
          </p:cNvPr>
          <p:cNvPicPr>
            <a:picLocks noChangeAspect="1"/>
          </p:cNvPicPr>
          <p:nvPr/>
        </p:nvPicPr>
        <p:blipFill>
          <a:blip r:embed="rId4"/>
          <a:stretch>
            <a:fillRect/>
          </a:stretch>
        </p:blipFill>
        <p:spPr>
          <a:xfrm>
            <a:off x="1344728" y="1137621"/>
            <a:ext cx="5660902" cy="4577297"/>
          </a:xfrm>
          <a:prstGeom prst="rect">
            <a:avLst/>
          </a:prstGeom>
        </p:spPr>
      </p:pic>
      <p:sp>
        <p:nvSpPr>
          <p:cNvPr id="10" name="Content Placeholder 9">
            <a:extLst>
              <a:ext uri="{FF2B5EF4-FFF2-40B4-BE49-F238E27FC236}">
                <a16:creationId xmlns:a16="http://schemas.microsoft.com/office/drawing/2014/main" id="{4B0E1A1A-DB38-4BDB-98E6-879480F60B0E}"/>
              </a:ext>
            </a:extLst>
          </p:cNvPr>
          <p:cNvSpPr>
            <a:spLocks noGrp="1"/>
          </p:cNvSpPr>
          <p:nvPr>
            <p:ph idx="1"/>
          </p:nvPr>
        </p:nvSpPr>
        <p:spPr>
          <a:xfrm>
            <a:off x="8036041" y="2249487"/>
            <a:ext cx="3281004" cy="3541714"/>
          </a:xfrm>
        </p:spPr>
        <p:txBody>
          <a:bodyPr>
            <a:normAutofit/>
          </a:bodyPr>
          <a:lstStyle/>
          <a:p>
            <a:pPr algn="just"/>
            <a:r>
              <a:rPr lang="es-ES" sz="2800" dirty="0"/>
              <a:t>La Escala de viento esta basada principalmente en el estado del mar, sus olas y la fuerza del viento.</a:t>
            </a:r>
            <a:endParaRPr lang="en-US" sz="2800" dirty="0"/>
          </a:p>
        </p:txBody>
      </p:sp>
      <p:sp>
        <p:nvSpPr>
          <p:cNvPr id="5" name="Marcador de número de diapositiva 4">
            <a:extLst>
              <a:ext uri="{FF2B5EF4-FFF2-40B4-BE49-F238E27FC236}">
                <a16:creationId xmlns:a16="http://schemas.microsoft.com/office/drawing/2014/main" id="{BABB61FD-A1AB-409D-A79B-6DE35B9780D6}"/>
              </a:ext>
            </a:extLst>
          </p:cNvPr>
          <p:cNvSpPr>
            <a:spLocks noGrp="1"/>
          </p:cNvSpPr>
          <p:nvPr>
            <p:ph type="sldNum" sz="quarter" idx="12"/>
          </p:nvPr>
        </p:nvSpPr>
        <p:spPr>
          <a:xfrm>
            <a:off x="10276321" y="6309360"/>
            <a:ext cx="771089" cy="365125"/>
          </a:xfrm>
        </p:spPr>
        <p:txBody>
          <a:bodyPr>
            <a:normAutofit/>
          </a:bodyPr>
          <a:lstStyle/>
          <a:p>
            <a:pPr>
              <a:spcAft>
                <a:spcPts val="600"/>
              </a:spcAft>
            </a:pPr>
            <a:fld id="{6D22F896-40B5-4ADD-8801-0D06FADFA095}" type="slidenum">
              <a:rPr lang="en-US" smtClean="0"/>
              <a:pPr>
                <a:spcAft>
                  <a:spcPts val="600"/>
                </a:spcAft>
              </a:pPr>
              <a:t>12</a:t>
            </a:fld>
            <a:endParaRPr lang="en-US" dirty="0"/>
          </a:p>
        </p:txBody>
      </p:sp>
    </p:spTree>
    <p:extLst>
      <p:ext uri="{BB962C8B-B14F-4D97-AF65-F5344CB8AC3E}">
        <p14:creationId xmlns:p14="http://schemas.microsoft.com/office/powerpoint/2010/main" val="3254647677"/>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E960468-C8E8-478D-A03C-11460AE076C1}"/>
              </a:ext>
            </a:extLst>
          </p:cNvPr>
          <p:cNvSpPr>
            <a:spLocks noGrp="1"/>
          </p:cNvSpPr>
          <p:nvPr>
            <p:ph idx="1"/>
          </p:nvPr>
        </p:nvSpPr>
        <p:spPr>
          <a:xfrm>
            <a:off x="1143000" y="1503485"/>
            <a:ext cx="9905999" cy="4967653"/>
          </a:xfrm>
        </p:spPr>
        <p:txBody>
          <a:bodyPr>
            <a:normAutofit/>
          </a:bodyPr>
          <a:lstStyle/>
          <a:p>
            <a:pPr marL="457200" indent="-457200" algn="just">
              <a:buFont typeface="+mj-lt"/>
              <a:buAutoNum type="arabicPeriod"/>
            </a:pPr>
            <a:r>
              <a:rPr lang="es-MX" dirty="0">
                <a:solidFill>
                  <a:srgbClr val="66FF99"/>
                </a:solidFill>
              </a:rPr>
              <a:t>Identificar información sobre máquinas similares</a:t>
            </a:r>
          </a:p>
          <a:p>
            <a:pPr marL="0" indent="0" algn="just">
              <a:buNone/>
            </a:pPr>
            <a:r>
              <a:rPr lang="es-ES" dirty="0"/>
              <a:t>         1.1	</a:t>
            </a:r>
            <a:r>
              <a:rPr lang="es-ES" dirty="0">
                <a:solidFill>
                  <a:srgbClr val="FF0000"/>
                </a:solidFill>
              </a:rPr>
              <a:t>Analizar la bibliografía disponible sobre el Túnel de la IBERO Puebla y su construcción</a:t>
            </a:r>
          </a:p>
          <a:p>
            <a:pPr marL="0" indent="0" algn="just">
              <a:buNone/>
            </a:pPr>
            <a:r>
              <a:rPr lang="es-ES" dirty="0"/>
              <a:t>         1.2	</a:t>
            </a:r>
            <a:r>
              <a:rPr lang="es-ES" dirty="0">
                <a:solidFill>
                  <a:srgbClr val="66FF99"/>
                </a:solidFill>
              </a:rPr>
              <a:t>Encontrar material bibliográfico sobre túneles aerodinámicos en universidades  mexicanas</a:t>
            </a:r>
            <a:endParaRPr lang="es-MX" dirty="0">
              <a:solidFill>
                <a:srgbClr val="66FF99"/>
              </a:solidFill>
            </a:endParaRPr>
          </a:p>
          <a:p>
            <a:pPr marL="0" indent="0" algn="just">
              <a:buNone/>
            </a:pPr>
            <a:r>
              <a:rPr lang="es-MX" dirty="0"/>
              <a:t>2.   </a:t>
            </a:r>
            <a:r>
              <a:rPr lang="es-MX" dirty="0">
                <a:solidFill>
                  <a:srgbClr val="66FF99"/>
                </a:solidFill>
              </a:rPr>
              <a:t>Entrevista con los académicos encargados del Túnel aerodinámico</a:t>
            </a:r>
          </a:p>
          <a:p>
            <a:pPr marL="457200" lvl="1" indent="0" algn="just">
              <a:buNone/>
            </a:pPr>
            <a:r>
              <a:rPr lang="es-MX" sz="2400" dirty="0">
                <a:solidFill>
                  <a:srgbClr val="66FF99"/>
                </a:solidFill>
              </a:rPr>
              <a:t>2.1</a:t>
            </a:r>
            <a:r>
              <a:rPr lang="es-MX" dirty="0">
                <a:solidFill>
                  <a:srgbClr val="66FF99"/>
                </a:solidFill>
              </a:rPr>
              <a:t>	Conocer las necesidades más urgentes respecto al proyecto</a:t>
            </a:r>
          </a:p>
          <a:p>
            <a:pPr marL="457200" lvl="1" indent="0" algn="just">
              <a:buNone/>
            </a:pPr>
            <a:r>
              <a:rPr lang="es-MX" sz="2400" dirty="0">
                <a:solidFill>
                  <a:srgbClr val="66FF99"/>
                </a:solidFill>
              </a:rPr>
              <a:t>2.2</a:t>
            </a:r>
            <a:r>
              <a:rPr lang="es-MX" dirty="0">
                <a:solidFill>
                  <a:srgbClr val="66FF99"/>
                </a:solidFill>
              </a:rPr>
              <a:t>	Acordar una fecha de entrega</a:t>
            </a:r>
          </a:p>
          <a:p>
            <a:pPr marL="457200" indent="-457200" algn="just">
              <a:buAutoNum type="arabicPeriod" startAt="3"/>
            </a:pPr>
            <a:endParaRPr lang="es-MX" dirty="0"/>
          </a:p>
        </p:txBody>
      </p:sp>
      <p:sp>
        <p:nvSpPr>
          <p:cNvPr id="6" name="CuadroTexto 5">
            <a:extLst>
              <a:ext uri="{FF2B5EF4-FFF2-40B4-BE49-F238E27FC236}">
                <a16:creationId xmlns:a16="http://schemas.microsoft.com/office/drawing/2014/main" id="{8323AED8-2928-4CBA-9F20-48E6FEDEBAA5}"/>
              </a:ext>
            </a:extLst>
          </p:cNvPr>
          <p:cNvSpPr txBox="1"/>
          <p:nvPr/>
        </p:nvSpPr>
        <p:spPr>
          <a:xfrm>
            <a:off x="1141412" y="681685"/>
            <a:ext cx="4499950" cy="646331"/>
          </a:xfrm>
          <a:prstGeom prst="rect">
            <a:avLst/>
          </a:prstGeom>
          <a:noFill/>
        </p:spPr>
        <p:txBody>
          <a:bodyPr wrap="square" rtlCol="0">
            <a:spAutoFit/>
          </a:bodyPr>
          <a:lstStyle/>
          <a:p>
            <a:pPr algn="just"/>
            <a:r>
              <a:rPr lang="es-MX" sz="3600" dirty="0">
                <a:latin typeface="+mj-lt"/>
              </a:rPr>
              <a:t>Marco Metodológico</a:t>
            </a:r>
          </a:p>
        </p:txBody>
      </p:sp>
      <p:sp>
        <p:nvSpPr>
          <p:cNvPr id="4" name="Marcador de número de diapositiva 3">
            <a:extLst>
              <a:ext uri="{FF2B5EF4-FFF2-40B4-BE49-F238E27FC236}">
                <a16:creationId xmlns:a16="http://schemas.microsoft.com/office/drawing/2014/main" id="{88C861F5-419B-4FB3-B35C-A41DBF1BF170}"/>
              </a:ext>
            </a:extLst>
          </p:cNvPr>
          <p:cNvSpPr>
            <a:spLocks noGrp="1"/>
          </p:cNvSpPr>
          <p:nvPr>
            <p:ph type="sldNum" sz="quarter" idx="12"/>
          </p:nvPr>
        </p:nvSpPr>
        <p:spPr/>
        <p:txBody>
          <a:bodyPr/>
          <a:lstStyle/>
          <a:p>
            <a:fld id="{6D22F896-40B5-4ADD-8801-0D06FADFA095}" type="slidenum">
              <a:rPr lang="en-US" smtClean="0"/>
              <a:t>13</a:t>
            </a:fld>
            <a:endParaRPr lang="en-US" dirty="0"/>
          </a:p>
        </p:txBody>
      </p:sp>
    </p:spTree>
    <p:extLst>
      <p:ext uri="{BB962C8B-B14F-4D97-AF65-F5344CB8AC3E}">
        <p14:creationId xmlns:p14="http://schemas.microsoft.com/office/powerpoint/2010/main" val="3565343667"/>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E2C1793-1A89-4D1F-A2F7-70F7998502CE}"/>
              </a:ext>
            </a:extLst>
          </p:cNvPr>
          <p:cNvSpPr>
            <a:spLocks noGrp="1"/>
          </p:cNvSpPr>
          <p:nvPr>
            <p:ph idx="1"/>
          </p:nvPr>
        </p:nvSpPr>
        <p:spPr>
          <a:xfrm>
            <a:off x="1141411" y="820181"/>
            <a:ext cx="9905999" cy="4790505"/>
          </a:xfrm>
        </p:spPr>
        <p:txBody>
          <a:bodyPr>
            <a:normAutofit fontScale="92500"/>
          </a:bodyPr>
          <a:lstStyle/>
          <a:p>
            <a:pPr marL="457200" indent="-457200" algn="just">
              <a:buAutoNum type="arabicPeriod" startAt="3"/>
            </a:pPr>
            <a:r>
              <a:rPr lang="es-ES" dirty="0">
                <a:solidFill>
                  <a:srgbClr val="66FF99"/>
                </a:solidFill>
              </a:rPr>
              <a:t>Diagnóstico del estado actual de la máquina.</a:t>
            </a:r>
          </a:p>
          <a:p>
            <a:pPr marL="0" indent="0" algn="just">
              <a:buNone/>
            </a:pPr>
            <a:r>
              <a:rPr lang="es-ES" dirty="0">
                <a:solidFill>
                  <a:srgbClr val="66FF99"/>
                </a:solidFill>
              </a:rPr>
              <a:t>         3.1 Revisar el estado y funcionamiento del circuito.</a:t>
            </a:r>
          </a:p>
          <a:p>
            <a:pPr marL="0" indent="0" algn="just">
              <a:buNone/>
            </a:pPr>
            <a:r>
              <a:rPr lang="es-ES" dirty="0">
                <a:solidFill>
                  <a:srgbClr val="66FF99"/>
                </a:solidFill>
              </a:rPr>
              <a:t>         3.2 Revisar el funcionamiento del programa en  LabVIEW.</a:t>
            </a:r>
          </a:p>
          <a:p>
            <a:pPr marL="0" indent="0" algn="just">
              <a:buNone/>
            </a:pPr>
            <a:r>
              <a:rPr lang="es-ES" dirty="0">
                <a:solidFill>
                  <a:srgbClr val="66FF99"/>
                </a:solidFill>
              </a:rPr>
              <a:t>         3.3 Revisar el estado mecánico del túnel.</a:t>
            </a:r>
          </a:p>
          <a:p>
            <a:pPr marL="0" indent="0" algn="just">
              <a:buNone/>
            </a:pPr>
            <a:r>
              <a:rPr lang="es-ES" dirty="0">
                <a:solidFill>
                  <a:srgbClr val="66FF99"/>
                </a:solidFill>
              </a:rPr>
              <a:t>4.  Plan: Optimización del equipo</a:t>
            </a:r>
          </a:p>
          <a:p>
            <a:pPr marL="0" indent="0" algn="just">
              <a:buNone/>
            </a:pPr>
            <a:r>
              <a:rPr lang="es-ES" dirty="0"/>
              <a:t>     </a:t>
            </a:r>
            <a:r>
              <a:rPr lang="es-ES" dirty="0">
                <a:solidFill>
                  <a:srgbClr val="66FF99"/>
                </a:solidFill>
              </a:rPr>
              <a:t>4.1	Conexión del motor al variador y del variador a la alimentación trifásica</a:t>
            </a:r>
          </a:p>
          <a:p>
            <a:pPr marL="0" indent="0" algn="just">
              <a:buNone/>
            </a:pPr>
            <a:r>
              <a:rPr lang="es-ES" dirty="0">
                <a:solidFill>
                  <a:srgbClr val="66FF99"/>
                </a:solidFill>
              </a:rPr>
              <a:t>     4.2	Conexión del circuito al variador y a la DAQ</a:t>
            </a:r>
          </a:p>
          <a:p>
            <a:pPr marL="0" indent="0" algn="just">
              <a:buNone/>
            </a:pPr>
            <a:r>
              <a:rPr lang="es-ES" dirty="0">
                <a:solidFill>
                  <a:srgbClr val="66FF99"/>
                </a:solidFill>
              </a:rPr>
              <a:t>    4.3	Prueba del programa en LabView</a:t>
            </a:r>
          </a:p>
          <a:p>
            <a:pPr marL="0" indent="0" algn="just">
              <a:buNone/>
            </a:pPr>
            <a:r>
              <a:rPr lang="es-ES" dirty="0">
                <a:solidFill>
                  <a:srgbClr val="66FF99"/>
                </a:solidFill>
              </a:rPr>
              <a:t>    4.4	Prueba conjunta</a:t>
            </a:r>
          </a:p>
          <a:p>
            <a:pPr marL="457200" indent="-457200" algn="just">
              <a:buAutoNum type="arabicPeriod" startAt="3"/>
            </a:pPr>
            <a:endParaRPr lang="es-MX" dirty="0"/>
          </a:p>
        </p:txBody>
      </p:sp>
      <p:sp>
        <p:nvSpPr>
          <p:cNvPr id="5" name="Marcador de número de diapositiva 4">
            <a:extLst>
              <a:ext uri="{FF2B5EF4-FFF2-40B4-BE49-F238E27FC236}">
                <a16:creationId xmlns:a16="http://schemas.microsoft.com/office/drawing/2014/main" id="{7F89DD30-6D6E-4FF5-BDAE-969E86F01C74}"/>
              </a:ext>
            </a:extLst>
          </p:cNvPr>
          <p:cNvSpPr>
            <a:spLocks noGrp="1"/>
          </p:cNvSpPr>
          <p:nvPr>
            <p:ph type="sldNum" sz="quarter" idx="12"/>
          </p:nvPr>
        </p:nvSpPr>
        <p:spPr/>
        <p:txBody>
          <a:bodyPr/>
          <a:lstStyle/>
          <a:p>
            <a:fld id="{6D22F896-40B5-4ADD-8801-0D06FADFA095}" type="slidenum">
              <a:rPr lang="en-US" smtClean="0"/>
              <a:t>14</a:t>
            </a:fld>
            <a:endParaRPr lang="en-US" dirty="0"/>
          </a:p>
        </p:txBody>
      </p:sp>
    </p:spTree>
    <p:extLst>
      <p:ext uri="{BB962C8B-B14F-4D97-AF65-F5344CB8AC3E}">
        <p14:creationId xmlns:p14="http://schemas.microsoft.com/office/powerpoint/2010/main" val="1212268463"/>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FDDA2998-83C6-4F3F-825D-96833596A0DA}"/>
              </a:ext>
            </a:extLst>
          </p:cNvPr>
          <p:cNvSpPr txBox="1"/>
          <p:nvPr/>
        </p:nvSpPr>
        <p:spPr>
          <a:xfrm>
            <a:off x="1141413" y="618518"/>
            <a:ext cx="9905998" cy="880344"/>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600" cap="all" dirty="0">
                <a:latin typeface="+mj-lt"/>
                <a:ea typeface="+mj-ea"/>
                <a:cs typeface="+mj-cs"/>
              </a:rPr>
              <a:t>En universidades mexicanas…</a:t>
            </a:r>
          </a:p>
        </p:txBody>
      </p:sp>
      <p:sp>
        <p:nvSpPr>
          <p:cNvPr id="3" name="Marcador de contenido 2">
            <a:extLst>
              <a:ext uri="{FF2B5EF4-FFF2-40B4-BE49-F238E27FC236}">
                <a16:creationId xmlns:a16="http://schemas.microsoft.com/office/drawing/2014/main" id="{B811021B-25E8-41BC-B298-E80F83504DDF}"/>
              </a:ext>
            </a:extLst>
          </p:cNvPr>
          <p:cNvSpPr>
            <a:spLocks noGrp="1"/>
          </p:cNvSpPr>
          <p:nvPr>
            <p:ph idx="1"/>
          </p:nvPr>
        </p:nvSpPr>
        <p:spPr>
          <a:xfrm>
            <a:off x="955145" y="1498862"/>
            <a:ext cx="4844521" cy="4656841"/>
          </a:xfrm>
        </p:spPr>
        <p:txBody>
          <a:bodyPr vert="horz" lIns="91440" tIns="45720" rIns="91440" bIns="45720" rtlCol="0" anchor="ctr">
            <a:normAutofit fontScale="92500" lnSpcReduction="20000"/>
          </a:bodyPr>
          <a:lstStyle/>
          <a:p>
            <a:pPr algn="just">
              <a:lnSpc>
                <a:spcPct val="110000"/>
              </a:lnSpc>
            </a:pPr>
            <a:r>
              <a:rPr lang="en-US" dirty="0"/>
              <a:t>UNAM: El Túnel de Viento es un proyecto que desarrolló la Alianza Fiadme con el objetivo de ser una herramienta científica para evaluar el impacto del viento sobre estructuras arquitectónicas con el estudio experimental de los fenómenos y efectos eólicos.</a:t>
            </a:r>
          </a:p>
          <a:p>
            <a:pPr algn="just">
              <a:lnSpc>
                <a:spcPct val="110000"/>
              </a:lnSpc>
            </a:pPr>
            <a:r>
              <a:rPr lang="en-US" dirty="0"/>
              <a:t>Anáhuac: Diseño y creación de un túnel de viento subsónico de tiro inducido.</a:t>
            </a:r>
          </a:p>
          <a:p>
            <a:pPr algn="just">
              <a:lnSpc>
                <a:spcPct val="110000"/>
              </a:lnSpc>
            </a:pPr>
            <a:r>
              <a:rPr lang="en-US" dirty="0"/>
              <a:t>UTP: Automatización de un túnel de viento para estudios de comportamiento de vuelo de insectos.</a:t>
            </a:r>
          </a:p>
        </p:txBody>
      </p:sp>
      <p:pic>
        <p:nvPicPr>
          <p:cNvPr id="4" name="Imagen 3" descr="Imagen que contiene interior, silla, tabla, verde&#10;&#10;Descripción generada automáticamente">
            <a:extLst>
              <a:ext uri="{FF2B5EF4-FFF2-40B4-BE49-F238E27FC236}">
                <a16:creationId xmlns:a16="http://schemas.microsoft.com/office/drawing/2014/main" id="{DB565096-F5E9-4D6A-8128-25806FBDEC80}"/>
              </a:ext>
            </a:extLst>
          </p:cNvPr>
          <p:cNvPicPr>
            <a:picLocks noChangeAspect="1"/>
          </p:cNvPicPr>
          <p:nvPr/>
        </p:nvPicPr>
        <p:blipFill rotWithShape="1">
          <a:blip r:embed="rId4"/>
          <a:srcRect l="7048" r="2075" b="-2"/>
          <a:stretch/>
        </p:blipFill>
        <p:spPr>
          <a:xfrm>
            <a:off x="6392335" y="2497720"/>
            <a:ext cx="4655075" cy="3047892"/>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5" name="Marcador de número de diapositiva 4">
            <a:extLst>
              <a:ext uri="{FF2B5EF4-FFF2-40B4-BE49-F238E27FC236}">
                <a16:creationId xmlns:a16="http://schemas.microsoft.com/office/drawing/2014/main" id="{151E6D2B-022D-4A18-97A1-8E1797A202AA}"/>
              </a:ext>
            </a:extLst>
          </p:cNvPr>
          <p:cNvSpPr>
            <a:spLocks noGrp="1"/>
          </p:cNvSpPr>
          <p:nvPr>
            <p:ph type="sldNum" sz="quarter" idx="12"/>
          </p:nvPr>
        </p:nvSpPr>
        <p:spPr>
          <a:xfrm>
            <a:off x="10276321" y="5883274"/>
            <a:ext cx="771089" cy="365125"/>
          </a:xfrm>
        </p:spPr>
        <p:txBody>
          <a:bodyPr vert="horz" lIns="91440" tIns="45720" rIns="91440" bIns="45720" rtlCol="0" anchor="ctr">
            <a:normAutofit/>
          </a:bodyPr>
          <a:lstStyle/>
          <a:p>
            <a:pPr defTabSz="914400">
              <a:spcAft>
                <a:spcPts val="600"/>
              </a:spcAft>
            </a:pPr>
            <a:fld id="{6D22F896-40B5-4ADD-8801-0D06FADFA095}" type="slidenum">
              <a:rPr lang="en-US" smtClean="0"/>
              <a:pPr defTabSz="914400">
                <a:spcAft>
                  <a:spcPts val="600"/>
                </a:spcAft>
              </a:pPr>
              <a:t>15</a:t>
            </a:fld>
            <a:endParaRPr lang="en-US" dirty="0"/>
          </a:p>
        </p:txBody>
      </p:sp>
    </p:spTree>
    <p:extLst>
      <p:ext uri="{BB962C8B-B14F-4D97-AF65-F5344CB8AC3E}">
        <p14:creationId xmlns:p14="http://schemas.microsoft.com/office/powerpoint/2010/main" val="1801810608"/>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6FA39EB-502B-4591-BE6E-C408A4858450}"/>
              </a:ext>
            </a:extLst>
          </p:cNvPr>
          <p:cNvSpPr>
            <a:spLocks noGrp="1"/>
          </p:cNvSpPr>
          <p:nvPr>
            <p:ph idx="1"/>
          </p:nvPr>
        </p:nvSpPr>
        <p:spPr/>
        <p:txBody>
          <a:bodyPr/>
          <a:lstStyle/>
          <a:p>
            <a:r>
              <a:rPr lang="es-MX" dirty="0"/>
              <a:t>Dividir el proyecto por etapas</a:t>
            </a:r>
          </a:p>
          <a:p>
            <a:pPr lvl="1"/>
            <a:r>
              <a:rPr lang="es-MX" dirty="0"/>
              <a:t>En esta etapa se pone en marcha el motor y </a:t>
            </a:r>
            <a:r>
              <a:rPr lang="es-MX" dirty="0">
                <a:solidFill>
                  <a:srgbClr val="FF0000"/>
                </a:solidFill>
              </a:rPr>
              <a:t>se caracteriza el viento que éste produce.</a:t>
            </a:r>
          </a:p>
          <a:p>
            <a:r>
              <a:rPr lang="es-MX" dirty="0"/>
              <a:t>Fecha de entrega con los profesores encargados del proyecto: </a:t>
            </a:r>
            <a:r>
              <a:rPr lang="es-MX" dirty="0">
                <a:solidFill>
                  <a:srgbClr val="FF0000"/>
                </a:solidFill>
              </a:rPr>
              <a:t>15 de abril</a:t>
            </a:r>
          </a:p>
          <a:p>
            <a:pPr lvl="1"/>
            <a:r>
              <a:rPr lang="es-MX" dirty="0">
                <a:solidFill>
                  <a:srgbClr val="FF0000"/>
                </a:solidFill>
              </a:rPr>
              <a:t>Lo que se entrega:</a:t>
            </a:r>
          </a:p>
          <a:p>
            <a:pPr lvl="2"/>
            <a:r>
              <a:rPr lang="es-MX" dirty="0">
                <a:solidFill>
                  <a:srgbClr val="FF0000"/>
                </a:solidFill>
              </a:rPr>
              <a:t>Motor rehabilitado y funcional</a:t>
            </a:r>
          </a:p>
          <a:p>
            <a:pPr lvl="2"/>
            <a:r>
              <a:rPr lang="es-MX" dirty="0">
                <a:solidFill>
                  <a:srgbClr val="FF0000"/>
                </a:solidFill>
              </a:rPr>
              <a:t>Gráfica de caracterización del viento Voltaje vs Velocidad del viento</a:t>
            </a:r>
          </a:p>
        </p:txBody>
      </p:sp>
      <p:sp>
        <p:nvSpPr>
          <p:cNvPr id="5" name="Marcador de número de diapositiva 4">
            <a:extLst>
              <a:ext uri="{FF2B5EF4-FFF2-40B4-BE49-F238E27FC236}">
                <a16:creationId xmlns:a16="http://schemas.microsoft.com/office/drawing/2014/main" id="{F5309F8E-3DBF-459E-A259-CBB3FE01337E}"/>
              </a:ext>
            </a:extLst>
          </p:cNvPr>
          <p:cNvSpPr>
            <a:spLocks noGrp="1"/>
          </p:cNvSpPr>
          <p:nvPr>
            <p:ph type="sldNum" sz="quarter" idx="12"/>
          </p:nvPr>
        </p:nvSpPr>
        <p:spPr/>
        <p:txBody>
          <a:bodyPr/>
          <a:lstStyle/>
          <a:p>
            <a:fld id="{6D22F896-40B5-4ADD-8801-0D06FADFA095}" type="slidenum">
              <a:rPr lang="en-US" smtClean="0"/>
              <a:t>16</a:t>
            </a:fld>
            <a:endParaRPr lang="en-US" dirty="0"/>
          </a:p>
        </p:txBody>
      </p:sp>
      <p:sp>
        <p:nvSpPr>
          <p:cNvPr id="6" name="CuadroTexto 5">
            <a:extLst>
              <a:ext uri="{FF2B5EF4-FFF2-40B4-BE49-F238E27FC236}">
                <a16:creationId xmlns:a16="http://schemas.microsoft.com/office/drawing/2014/main" id="{86D43954-350A-4DF9-BC4C-1FD90BA31D2F}"/>
              </a:ext>
            </a:extLst>
          </p:cNvPr>
          <p:cNvSpPr txBox="1"/>
          <p:nvPr/>
        </p:nvSpPr>
        <p:spPr>
          <a:xfrm>
            <a:off x="1141411" y="1066799"/>
            <a:ext cx="6239309" cy="646331"/>
          </a:xfrm>
          <a:prstGeom prst="rect">
            <a:avLst/>
          </a:prstGeom>
          <a:noFill/>
        </p:spPr>
        <p:txBody>
          <a:bodyPr wrap="square" rtlCol="0">
            <a:spAutoFit/>
          </a:bodyPr>
          <a:lstStyle/>
          <a:p>
            <a:r>
              <a:rPr lang="es-MX" sz="3600" dirty="0">
                <a:latin typeface="+mj-lt"/>
              </a:rPr>
              <a:t>Entrevista con académicos</a:t>
            </a:r>
          </a:p>
        </p:txBody>
      </p:sp>
    </p:spTree>
    <p:extLst>
      <p:ext uri="{BB962C8B-B14F-4D97-AF65-F5344CB8AC3E}">
        <p14:creationId xmlns:p14="http://schemas.microsoft.com/office/powerpoint/2010/main" val="980133327"/>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rcador de contenido 8" descr="Imagen que contiene electrónica, circuito&#10;&#10;Descripción generada automáticamente">
            <a:extLst>
              <a:ext uri="{FF2B5EF4-FFF2-40B4-BE49-F238E27FC236}">
                <a16:creationId xmlns:a16="http://schemas.microsoft.com/office/drawing/2014/main" id="{A496A40A-D4E3-4001-A39C-C726DBB4D531}"/>
              </a:ext>
            </a:extLst>
          </p:cNvPr>
          <p:cNvPicPr>
            <a:picLocks noGrp="1" noChangeAspect="1"/>
          </p:cNvPicPr>
          <p:nvPr>
            <p:ph idx="1"/>
          </p:nvPr>
        </p:nvPicPr>
        <p:blipFill>
          <a:blip r:embed="rId3"/>
          <a:stretch>
            <a:fillRect/>
          </a:stretch>
        </p:blipFill>
        <p:spPr>
          <a:xfrm>
            <a:off x="4618947" y="2894012"/>
            <a:ext cx="4671707" cy="3503780"/>
          </a:xfrm>
          <a:prstGeom prst="rect">
            <a:avLst/>
          </a:prstGeom>
          <a:ln>
            <a:noFill/>
          </a:ln>
          <a:effectLst>
            <a:outerShdw blurRad="292100" dist="139700" dir="2700000" algn="tl" rotWithShape="0">
              <a:srgbClr val="333333">
                <a:alpha val="65000"/>
              </a:srgbClr>
            </a:outerShdw>
          </a:effectLst>
        </p:spPr>
      </p:pic>
      <p:sp>
        <p:nvSpPr>
          <p:cNvPr id="5" name="Marcador de número de diapositiva 4">
            <a:extLst>
              <a:ext uri="{FF2B5EF4-FFF2-40B4-BE49-F238E27FC236}">
                <a16:creationId xmlns:a16="http://schemas.microsoft.com/office/drawing/2014/main" id="{F133387D-339C-4857-8F82-9255E7CF9050}"/>
              </a:ext>
            </a:extLst>
          </p:cNvPr>
          <p:cNvSpPr>
            <a:spLocks noGrp="1"/>
          </p:cNvSpPr>
          <p:nvPr>
            <p:ph type="sldNum" sz="quarter" idx="12"/>
          </p:nvPr>
        </p:nvSpPr>
        <p:spPr/>
        <p:txBody>
          <a:bodyPr/>
          <a:lstStyle/>
          <a:p>
            <a:fld id="{6D22F896-40B5-4ADD-8801-0D06FADFA095}" type="slidenum">
              <a:rPr lang="en-US" smtClean="0"/>
              <a:t>17</a:t>
            </a:fld>
            <a:endParaRPr lang="en-US" dirty="0"/>
          </a:p>
        </p:txBody>
      </p:sp>
      <p:sp>
        <p:nvSpPr>
          <p:cNvPr id="6" name="CuadroTexto 5">
            <a:extLst>
              <a:ext uri="{FF2B5EF4-FFF2-40B4-BE49-F238E27FC236}">
                <a16:creationId xmlns:a16="http://schemas.microsoft.com/office/drawing/2014/main" id="{9E4BE745-E562-4E16-B0EE-87646ED06F08}"/>
              </a:ext>
            </a:extLst>
          </p:cNvPr>
          <p:cNvSpPr txBox="1"/>
          <p:nvPr/>
        </p:nvSpPr>
        <p:spPr>
          <a:xfrm>
            <a:off x="1245867" y="276040"/>
            <a:ext cx="3131653" cy="1754326"/>
          </a:xfrm>
          <a:prstGeom prst="rect">
            <a:avLst/>
          </a:prstGeom>
          <a:noFill/>
        </p:spPr>
        <p:txBody>
          <a:bodyPr wrap="square" rtlCol="0">
            <a:spAutoFit/>
          </a:bodyPr>
          <a:lstStyle/>
          <a:p>
            <a:pPr algn="just"/>
            <a:r>
              <a:rPr lang="es-MX" sz="3600" dirty="0">
                <a:latin typeface="+mj-lt"/>
              </a:rPr>
              <a:t>Diagnóstico del estado actual de la máquina</a:t>
            </a:r>
          </a:p>
        </p:txBody>
      </p:sp>
      <p:pic>
        <p:nvPicPr>
          <p:cNvPr id="7" name="Imagen 6">
            <a:extLst>
              <a:ext uri="{FF2B5EF4-FFF2-40B4-BE49-F238E27FC236}">
                <a16:creationId xmlns:a16="http://schemas.microsoft.com/office/drawing/2014/main" id="{61EF8C72-2EC4-447A-974F-7AB4178B4318}"/>
              </a:ext>
            </a:extLst>
          </p:cNvPr>
          <p:cNvPicPr>
            <a:picLocks noChangeAspect="1"/>
          </p:cNvPicPr>
          <p:nvPr/>
        </p:nvPicPr>
        <p:blipFill>
          <a:blip r:embed="rId4"/>
          <a:stretch>
            <a:fillRect/>
          </a:stretch>
        </p:blipFill>
        <p:spPr>
          <a:xfrm>
            <a:off x="6954801" y="108072"/>
            <a:ext cx="5106282" cy="3523152"/>
          </a:xfrm>
          <a:prstGeom prst="rect">
            <a:avLst/>
          </a:prstGeom>
        </p:spPr>
      </p:pic>
      <p:pic>
        <p:nvPicPr>
          <p:cNvPr id="11" name="Imagen 10" descr="Imagen que contiene reloj&#10;&#10;Descripción generada automáticamente">
            <a:extLst>
              <a:ext uri="{FF2B5EF4-FFF2-40B4-BE49-F238E27FC236}">
                <a16:creationId xmlns:a16="http://schemas.microsoft.com/office/drawing/2014/main" id="{7CB48B6D-D66B-4A7B-B2F0-FCD56351D590}"/>
              </a:ext>
            </a:extLst>
          </p:cNvPr>
          <p:cNvPicPr>
            <a:picLocks noChangeAspect="1"/>
          </p:cNvPicPr>
          <p:nvPr/>
        </p:nvPicPr>
        <p:blipFill>
          <a:blip r:embed="rId5"/>
          <a:stretch>
            <a:fillRect/>
          </a:stretch>
        </p:blipFill>
        <p:spPr>
          <a:xfrm rot="5400000">
            <a:off x="57549" y="2816665"/>
            <a:ext cx="4216738" cy="31625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43089957"/>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Imagen 10" descr="Imagen que contiene circuito, medidor&#10;&#10;Descripción generada automáticamente">
            <a:extLst>
              <a:ext uri="{FF2B5EF4-FFF2-40B4-BE49-F238E27FC236}">
                <a16:creationId xmlns:a16="http://schemas.microsoft.com/office/drawing/2014/main" id="{F1F4E6F6-D660-4E33-8277-AE522B931EA1}"/>
              </a:ext>
            </a:extLst>
          </p:cNvPr>
          <p:cNvPicPr>
            <a:picLocks noChangeAspect="1"/>
          </p:cNvPicPr>
          <p:nvPr/>
        </p:nvPicPr>
        <p:blipFill rotWithShape="1">
          <a:blip r:embed="rId3"/>
          <a:srcRect l="2288" r="23122" b="-1"/>
          <a:stretch/>
        </p:blipFill>
        <p:spPr>
          <a:xfrm rot="5400000">
            <a:off x="330166" y="313300"/>
            <a:ext cx="3067161" cy="3084025"/>
          </a:xfrm>
          <a:prstGeom prst="rect">
            <a:avLst/>
          </a:prstGeom>
        </p:spPr>
      </p:pic>
      <p:pic>
        <p:nvPicPr>
          <p:cNvPr id="13" name="Imagen 12">
            <a:extLst>
              <a:ext uri="{FF2B5EF4-FFF2-40B4-BE49-F238E27FC236}">
                <a16:creationId xmlns:a16="http://schemas.microsoft.com/office/drawing/2014/main" id="{A9831106-44F6-4DF9-80EA-5206874816B3}"/>
              </a:ext>
            </a:extLst>
          </p:cNvPr>
          <p:cNvPicPr>
            <a:picLocks noChangeAspect="1"/>
          </p:cNvPicPr>
          <p:nvPr/>
        </p:nvPicPr>
        <p:blipFill rotWithShape="1">
          <a:blip r:embed="rId4"/>
          <a:srcRect l="18234" t="-1" r="7114" b="-1"/>
          <a:stretch/>
        </p:blipFill>
        <p:spPr>
          <a:xfrm rot="5400000">
            <a:off x="328887" y="3461949"/>
            <a:ext cx="3069719" cy="3084025"/>
          </a:xfrm>
          <a:prstGeom prst="rect">
            <a:avLst/>
          </a:prstGeom>
        </p:spPr>
      </p:pic>
      <p:pic>
        <p:nvPicPr>
          <p:cNvPr id="15" name="Imagen 14" descr="Imagen que contiene rojo, tabla, grande, blanco&#10;&#10;Descripción generada automáticamente">
            <a:extLst>
              <a:ext uri="{FF2B5EF4-FFF2-40B4-BE49-F238E27FC236}">
                <a16:creationId xmlns:a16="http://schemas.microsoft.com/office/drawing/2014/main" id="{7F83F662-FD96-445D-95A2-24C4BA1E21B1}"/>
              </a:ext>
            </a:extLst>
          </p:cNvPr>
          <p:cNvPicPr>
            <a:picLocks noChangeAspect="1"/>
          </p:cNvPicPr>
          <p:nvPr/>
        </p:nvPicPr>
        <p:blipFill rotWithShape="1">
          <a:blip r:embed="rId5"/>
          <a:srcRect t="5466" r="-2" b="5464"/>
          <a:stretch/>
        </p:blipFill>
        <p:spPr>
          <a:xfrm rot="5400000">
            <a:off x="2458582" y="1353310"/>
            <a:ext cx="6214533" cy="4151376"/>
          </a:xfrm>
          <a:prstGeom prst="rect">
            <a:avLst/>
          </a:prstGeom>
        </p:spPr>
      </p:pic>
      <p:pic>
        <p:nvPicPr>
          <p:cNvPr id="17" name="Imagen 16" descr="Imagen que contiene interior, edificio, silla, tabla&#10;&#10;Descripción generada automáticamente">
            <a:extLst>
              <a:ext uri="{FF2B5EF4-FFF2-40B4-BE49-F238E27FC236}">
                <a16:creationId xmlns:a16="http://schemas.microsoft.com/office/drawing/2014/main" id="{5467661C-5903-4E8B-8C49-8A724DCB4290}"/>
              </a:ext>
            </a:extLst>
          </p:cNvPr>
          <p:cNvPicPr>
            <a:picLocks noChangeAspect="1"/>
          </p:cNvPicPr>
          <p:nvPr/>
        </p:nvPicPr>
        <p:blipFill rotWithShape="1">
          <a:blip r:embed="rId6"/>
          <a:srcRect l="49344" t="-646" r="10742" b="645"/>
          <a:stretch/>
        </p:blipFill>
        <p:spPr>
          <a:xfrm>
            <a:off x="7718889" y="321732"/>
            <a:ext cx="4151376" cy="6214533"/>
          </a:xfrm>
          <a:prstGeom prst="rect">
            <a:avLst/>
          </a:prstGeom>
        </p:spPr>
      </p:pic>
      <p:sp>
        <p:nvSpPr>
          <p:cNvPr id="5" name="Marcador de número de diapositiva 4">
            <a:extLst>
              <a:ext uri="{FF2B5EF4-FFF2-40B4-BE49-F238E27FC236}">
                <a16:creationId xmlns:a16="http://schemas.microsoft.com/office/drawing/2014/main" id="{3951CE0F-ADDF-4D16-AE02-8569EB1C15A1}"/>
              </a:ext>
            </a:extLst>
          </p:cNvPr>
          <p:cNvSpPr>
            <a:spLocks noGrp="1"/>
          </p:cNvSpPr>
          <p:nvPr>
            <p:ph type="sldNum" sz="quarter" idx="12"/>
          </p:nvPr>
        </p:nvSpPr>
        <p:spPr>
          <a:xfrm>
            <a:off x="10917767" y="6557043"/>
            <a:ext cx="952499" cy="274320"/>
          </a:xfrm>
        </p:spPr>
        <p:txBody>
          <a:bodyPr vert="horz" lIns="91440" tIns="45720" rIns="91440" bIns="45720" rtlCol="0" anchor="ctr">
            <a:normAutofit/>
          </a:bodyPr>
          <a:lstStyle/>
          <a:p>
            <a:pPr defTabSz="914400">
              <a:spcAft>
                <a:spcPts val="600"/>
              </a:spcAft>
            </a:pPr>
            <a:fld id="{6D22F896-40B5-4ADD-8801-0D06FADFA095}" type="slidenum">
              <a:rPr lang="en-US" sz="1200"/>
              <a:pPr defTabSz="914400">
                <a:spcAft>
                  <a:spcPts val="600"/>
                </a:spcAft>
              </a:pPr>
              <a:t>18</a:t>
            </a:fld>
            <a:endParaRPr lang="en-US" sz="1200" dirty="0"/>
          </a:p>
        </p:txBody>
      </p:sp>
    </p:spTree>
    <p:extLst>
      <p:ext uri="{BB962C8B-B14F-4D97-AF65-F5344CB8AC3E}">
        <p14:creationId xmlns:p14="http://schemas.microsoft.com/office/powerpoint/2010/main" val="3945102471"/>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Imagen que contiene interior, pequeño, monitor, azul&#10;&#10;Descripción generada automáticamente">
            <a:extLst>
              <a:ext uri="{FF2B5EF4-FFF2-40B4-BE49-F238E27FC236}">
                <a16:creationId xmlns:a16="http://schemas.microsoft.com/office/drawing/2014/main" id="{DA72B1DF-DB7C-4A01-81F4-9A98E5A57007}"/>
              </a:ext>
            </a:extLst>
          </p:cNvPr>
          <p:cNvPicPr>
            <a:picLocks noChangeAspect="1"/>
          </p:cNvPicPr>
          <p:nvPr/>
        </p:nvPicPr>
        <p:blipFill>
          <a:blip r:embed="rId3"/>
          <a:stretch>
            <a:fillRect/>
          </a:stretch>
        </p:blipFill>
        <p:spPr>
          <a:xfrm rot="5400000">
            <a:off x="8013122" y="707425"/>
            <a:ext cx="4526396" cy="3394797"/>
          </a:xfrm>
          <a:prstGeom prst="rect">
            <a:avLst/>
          </a:prstGeom>
        </p:spPr>
      </p:pic>
      <p:sp>
        <p:nvSpPr>
          <p:cNvPr id="5" name="Marcador de número de diapositiva 4">
            <a:extLst>
              <a:ext uri="{FF2B5EF4-FFF2-40B4-BE49-F238E27FC236}">
                <a16:creationId xmlns:a16="http://schemas.microsoft.com/office/drawing/2014/main" id="{F3205A2E-1B0B-46DC-B4CD-5408E0E105D7}"/>
              </a:ext>
            </a:extLst>
          </p:cNvPr>
          <p:cNvSpPr>
            <a:spLocks noGrp="1"/>
          </p:cNvSpPr>
          <p:nvPr>
            <p:ph type="sldNum" sz="quarter" idx="12"/>
          </p:nvPr>
        </p:nvSpPr>
        <p:spPr/>
        <p:txBody>
          <a:bodyPr/>
          <a:lstStyle/>
          <a:p>
            <a:fld id="{6D22F896-40B5-4ADD-8801-0D06FADFA095}" type="slidenum">
              <a:rPr lang="en-US" smtClean="0"/>
              <a:t>19</a:t>
            </a:fld>
            <a:endParaRPr lang="en-US" dirty="0"/>
          </a:p>
        </p:txBody>
      </p:sp>
      <p:sp>
        <p:nvSpPr>
          <p:cNvPr id="6" name="CuadroTexto 5">
            <a:extLst>
              <a:ext uri="{FF2B5EF4-FFF2-40B4-BE49-F238E27FC236}">
                <a16:creationId xmlns:a16="http://schemas.microsoft.com/office/drawing/2014/main" id="{5581D419-BA5F-4C9F-B952-B6850F1261BE}"/>
              </a:ext>
            </a:extLst>
          </p:cNvPr>
          <p:cNvSpPr txBox="1"/>
          <p:nvPr/>
        </p:nvSpPr>
        <p:spPr>
          <a:xfrm>
            <a:off x="1245867" y="422873"/>
            <a:ext cx="6134853" cy="646331"/>
          </a:xfrm>
          <a:prstGeom prst="rect">
            <a:avLst/>
          </a:prstGeom>
          <a:noFill/>
        </p:spPr>
        <p:txBody>
          <a:bodyPr wrap="square" rtlCol="0">
            <a:spAutoFit/>
          </a:bodyPr>
          <a:lstStyle/>
          <a:p>
            <a:pPr algn="just"/>
            <a:r>
              <a:rPr lang="es-MX" sz="3600" dirty="0">
                <a:latin typeface="+mj-lt"/>
              </a:rPr>
              <a:t>Optimización del equipo</a:t>
            </a:r>
          </a:p>
        </p:txBody>
      </p:sp>
      <p:sp>
        <p:nvSpPr>
          <p:cNvPr id="9" name="CuadroTexto 8">
            <a:extLst>
              <a:ext uri="{FF2B5EF4-FFF2-40B4-BE49-F238E27FC236}">
                <a16:creationId xmlns:a16="http://schemas.microsoft.com/office/drawing/2014/main" id="{123D20CC-CD68-44BE-BC9A-680C51159BA6}"/>
              </a:ext>
            </a:extLst>
          </p:cNvPr>
          <p:cNvSpPr txBox="1"/>
          <p:nvPr/>
        </p:nvSpPr>
        <p:spPr>
          <a:xfrm>
            <a:off x="1047211" y="1357378"/>
            <a:ext cx="5519844" cy="4832092"/>
          </a:xfrm>
          <a:prstGeom prst="rect">
            <a:avLst/>
          </a:prstGeom>
          <a:noFill/>
        </p:spPr>
        <p:txBody>
          <a:bodyPr wrap="square" rtlCol="0">
            <a:spAutoFit/>
          </a:bodyPr>
          <a:lstStyle/>
          <a:p>
            <a:r>
              <a:rPr lang="es-MX" sz="2200" dirty="0">
                <a:solidFill>
                  <a:srgbClr val="66FF99"/>
                </a:solidFill>
              </a:rPr>
              <a:t>Se logró:</a:t>
            </a:r>
          </a:p>
          <a:p>
            <a:pPr marL="285750" indent="-285750">
              <a:buFont typeface="Wingdings" panose="05000000000000000000" pitchFamily="2" charset="2"/>
              <a:buChar char="ü"/>
            </a:pPr>
            <a:r>
              <a:rPr lang="es-MX" sz="2200" dirty="0"/>
              <a:t>Rehabilitar el motor del túnel completamente</a:t>
            </a:r>
          </a:p>
          <a:p>
            <a:endParaRPr lang="es-MX" sz="2200" dirty="0"/>
          </a:p>
          <a:p>
            <a:pPr marL="285750" indent="-285750">
              <a:buFont typeface="Wingdings" panose="05000000000000000000" pitchFamily="2" charset="2"/>
              <a:buChar char="ü"/>
            </a:pPr>
            <a:r>
              <a:rPr lang="es-MX" sz="2200" dirty="0"/>
              <a:t>Controlar la velocidad del viento mediante la variación de voltaje de entrada al variador de 0V a 10V</a:t>
            </a:r>
          </a:p>
          <a:p>
            <a:endParaRPr lang="es-MX" sz="2200" dirty="0"/>
          </a:p>
          <a:p>
            <a:pPr marL="285750" indent="-285750">
              <a:buFont typeface="Wingdings" panose="05000000000000000000" pitchFamily="2" charset="2"/>
              <a:buChar char="ü"/>
            </a:pPr>
            <a:r>
              <a:rPr lang="es-MX" sz="2200" dirty="0"/>
              <a:t>Elegir el sentido de rotación para ser ventilador o extractor</a:t>
            </a:r>
          </a:p>
          <a:p>
            <a:endParaRPr lang="es-MX" sz="2200" dirty="0"/>
          </a:p>
          <a:p>
            <a:r>
              <a:rPr lang="es-MX" sz="2200" dirty="0">
                <a:solidFill>
                  <a:srgbClr val="FF0000"/>
                </a:solidFill>
              </a:rPr>
              <a:t>Debido a la contingencia, no se dieron las condiciones para:</a:t>
            </a:r>
          </a:p>
          <a:p>
            <a:pPr marL="285750" indent="-285750">
              <a:buFont typeface="Wingdings" panose="05000000000000000000" pitchFamily="2" charset="2"/>
              <a:buChar char="v"/>
            </a:pPr>
            <a:r>
              <a:rPr lang="es-MX" sz="2200" dirty="0"/>
              <a:t>Realizar la caracterización de la curva Voltaje - Viento</a:t>
            </a:r>
          </a:p>
        </p:txBody>
      </p:sp>
      <p:pic>
        <p:nvPicPr>
          <p:cNvPr id="3" name="Imagen 2" descr="Imagen que contiene interior, tabla, computadora, escritorio&#10;&#10;Descripción generada automáticamente">
            <a:extLst>
              <a:ext uri="{FF2B5EF4-FFF2-40B4-BE49-F238E27FC236}">
                <a16:creationId xmlns:a16="http://schemas.microsoft.com/office/drawing/2014/main" id="{2B7FE10F-813C-4890-9DB4-B5DAECD04D71}"/>
              </a:ext>
            </a:extLst>
          </p:cNvPr>
          <p:cNvPicPr>
            <a:picLocks noChangeAspect="1"/>
          </p:cNvPicPr>
          <p:nvPr/>
        </p:nvPicPr>
        <p:blipFill>
          <a:blip r:embed="rId4"/>
          <a:stretch>
            <a:fillRect/>
          </a:stretch>
        </p:blipFill>
        <p:spPr>
          <a:xfrm>
            <a:off x="6754202" y="2192481"/>
            <a:ext cx="2473812" cy="4397888"/>
          </a:xfrm>
          <a:prstGeom prst="rect">
            <a:avLst/>
          </a:prstGeom>
        </p:spPr>
      </p:pic>
    </p:spTree>
    <p:extLst>
      <p:ext uri="{BB962C8B-B14F-4D97-AF65-F5344CB8AC3E}">
        <p14:creationId xmlns:p14="http://schemas.microsoft.com/office/powerpoint/2010/main" val="3115268397"/>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EF596B3-9A73-4D79-8CC7-BF95D945B177}"/>
              </a:ext>
            </a:extLst>
          </p:cNvPr>
          <p:cNvSpPr>
            <a:spLocks noGrp="1"/>
          </p:cNvSpPr>
          <p:nvPr>
            <p:ph idx="1"/>
          </p:nvPr>
        </p:nvSpPr>
        <p:spPr>
          <a:xfrm>
            <a:off x="1239067" y="2341560"/>
            <a:ext cx="9905999" cy="3541714"/>
          </a:xfrm>
        </p:spPr>
        <p:txBody>
          <a:bodyPr>
            <a:normAutofit/>
          </a:bodyPr>
          <a:lstStyle/>
          <a:p>
            <a:pPr marL="457200" indent="-457200" algn="just">
              <a:buFont typeface="+mj-lt"/>
              <a:buAutoNum type="arabicPeriod"/>
            </a:pPr>
            <a:r>
              <a:rPr lang="es-ES" dirty="0">
                <a:solidFill>
                  <a:srgbClr val="FFC000"/>
                </a:solidFill>
              </a:rPr>
              <a:t>Utilizar el libro que tiene el Dr. Acevedo, recomendado por el Dr. Atristain. Sin embargo, sólo lo tiene una copia en físico y se encuentra en la universidad.</a:t>
            </a:r>
            <a:endParaRPr lang="es-MX" dirty="0">
              <a:solidFill>
                <a:srgbClr val="FFC000"/>
              </a:solidFill>
            </a:endParaRPr>
          </a:p>
        </p:txBody>
      </p:sp>
      <p:sp>
        <p:nvSpPr>
          <p:cNvPr id="5" name="Marcador de número de diapositiva 4">
            <a:extLst>
              <a:ext uri="{FF2B5EF4-FFF2-40B4-BE49-F238E27FC236}">
                <a16:creationId xmlns:a16="http://schemas.microsoft.com/office/drawing/2014/main" id="{1EBE596B-0C60-47D8-B9B1-10543292F66A}"/>
              </a:ext>
            </a:extLst>
          </p:cNvPr>
          <p:cNvSpPr>
            <a:spLocks noGrp="1"/>
          </p:cNvSpPr>
          <p:nvPr>
            <p:ph type="sldNum" sz="quarter" idx="12"/>
          </p:nvPr>
        </p:nvSpPr>
        <p:spPr/>
        <p:txBody>
          <a:bodyPr/>
          <a:lstStyle/>
          <a:p>
            <a:fld id="{6D22F896-40B5-4ADD-8801-0D06FADFA095}" type="slidenum">
              <a:rPr lang="en-US" smtClean="0"/>
              <a:t>2</a:t>
            </a:fld>
            <a:endParaRPr lang="en-US" dirty="0"/>
          </a:p>
        </p:txBody>
      </p:sp>
      <p:sp>
        <p:nvSpPr>
          <p:cNvPr id="7" name="Título 6">
            <a:extLst>
              <a:ext uri="{FF2B5EF4-FFF2-40B4-BE49-F238E27FC236}">
                <a16:creationId xmlns:a16="http://schemas.microsoft.com/office/drawing/2014/main" id="{8E0DE6F8-B1BB-4468-A35F-FFF740EECE6B}"/>
              </a:ext>
            </a:extLst>
          </p:cNvPr>
          <p:cNvSpPr>
            <a:spLocks noGrp="1"/>
          </p:cNvSpPr>
          <p:nvPr>
            <p:ph type="title"/>
          </p:nvPr>
        </p:nvSpPr>
        <p:spPr/>
        <p:txBody>
          <a:bodyPr/>
          <a:lstStyle/>
          <a:p>
            <a:pPr algn="ctr"/>
            <a:r>
              <a:rPr lang="es-MX" cap="none" dirty="0"/>
              <a:t>Comentarios de los profesores en la primera visita</a:t>
            </a:r>
          </a:p>
        </p:txBody>
      </p:sp>
    </p:spTree>
    <p:extLst>
      <p:ext uri="{BB962C8B-B14F-4D97-AF65-F5344CB8AC3E}">
        <p14:creationId xmlns:p14="http://schemas.microsoft.com/office/powerpoint/2010/main" val="2564670315"/>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3CFF2A2C-AC9D-49A5-9F20-A0DCB8626B60}"/>
              </a:ext>
            </a:extLst>
          </p:cNvPr>
          <p:cNvSpPr>
            <a:spLocks noGrp="1"/>
          </p:cNvSpPr>
          <p:nvPr>
            <p:ph type="sldNum" sz="quarter" idx="12"/>
          </p:nvPr>
        </p:nvSpPr>
        <p:spPr/>
        <p:txBody>
          <a:bodyPr/>
          <a:lstStyle/>
          <a:p>
            <a:fld id="{6D22F896-40B5-4ADD-8801-0D06FADFA095}" type="slidenum">
              <a:rPr lang="en-US" smtClean="0"/>
              <a:t>20</a:t>
            </a:fld>
            <a:endParaRPr lang="en-US" dirty="0"/>
          </a:p>
        </p:txBody>
      </p:sp>
      <p:sp>
        <p:nvSpPr>
          <p:cNvPr id="6" name="CuadroTexto 5">
            <a:extLst>
              <a:ext uri="{FF2B5EF4-FFF2-40B4-BE49-F238E27FC236}">
                <a16:creationId xmlns:a16="http://schemas.microsoft.com/office/drawing/2014/main" id="{CAA85F39-7F30-48BD-AD11-1C85CBBE129E}"/>
              </a:ext>
            </a:extLst>
          </p:cNvPr>
          <p:cNvSpPr txBox="1"/>
          <p:nvPr/>
        </p:nvSpPr>
        <p:spPr>
          <a:xfrm>
            <a:off x="6654786" y="1393270"/>
            <a:ext cx="4117946" cy="461665"/>
          </a:xfrm>
          <a:prstGeom prst="rect">
            <a:avLst/>
          </a:prstGeom>
          <a:noFill/>
        </p:spPr>
        <p:txBody>
          <a:bodyPr wrap="square" rtlCol="0">
            <a:spAutoFit/>
          </a:bodyPr>
          <a:lstStyle/>
          <a:p>
            <a:pPr algn="just"/>
            <a:r>
              <a:rPr lang="es-MX" sz="2400" dirty="0">
                <a:latin typeface="+mj-lt"/>
              </a:rPr>
              <a:t>Instrumento Virtual en LabView</a:t>
            </a:r>
          </a:p>
        </p:txBody>
      </p:sp>
      <p:pic>
        <p:nvPicPr>
          <p:cNvPr id="7" name="Imagen 6">
            <a:extLst>
              <a:ext uri="{FF2B5EF4-FFF2-40B4-BE49-F238E27FC236}">
                <a16:creationId xmlns:a16="http://schemas.microsoft.com/office/drawing/2014/main" id="{958F8538-C950-4B9F-8FDD-ACF2483BBCE9}"/>
              </a:ext>
            </a:extLst>
          </p:cNvPr>
          <p:cNvPicPr/>
          <p:nvPr/>
        </p:nvPicPr>
        <p:blipFill rotWithShape="1">
          <a:blip r:embed="rId3"/>
          <a:srcRect l="4762" t="4216"/>
          <a:stretch/>
        </p:blipFill>
        <p:spPr bwMode="auto">
          <a:xfrm>
            <a:off x="1303785" y="697079"/>
            <a:ext cx="4117946" cy="3676606"/>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4B2E6595-42CB-48AC-867E-70DEC523BD44}"/>
              </a:ext>
            </a:extLst>
          </p:cNvPr>
          <p:cNvPicPr/>
          <p:nvPr/>
        </p:nvPicPr>
        <p:blipFill>
          <a:blip r:embed="rId4"/>
          <a:stretch>
            <a:fillRect/>
          </a:stretch>
        </p:blipFill>
        <p:spPr>
          <a:xfrm>
            <a:off x="6228759" y="2535382"/>
            <a:ext cx="4233429" cy="3699948"/>
          </a:xfrm>
          <a:prstGeom prst="rect">
            <a:avLst/>
          </a:prstGeom>
        </p:spPr>
      </p:pic>
    </p:spTree>
    <p:extLst>
      <p:ext uri="{BB962C8B-B14F-4D97-AF65-F5344CB8AC3E}">
        <p14:creationId xmlns:p14="http://schemas.microsoft.com/office/powerpoint/2010/main" val="664474774"/>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5D32DDA-EE62-4E09-9017-2EF017490B4B}"/>
              </a:ext>
            </a:extLst>
          </p:cNvPr>
          <p:cNvSpPr>
            <a:spLocks noGrp="1"/>
          </p:cNvSpPr>
          <p:nvPr>
            <p:ph idx="1"/>
          </p:nvPr>
        </p:nvSpPr>
        <p:spPr>
          <a:xfrm>
            <a:off x="1282089" y="1658143"/>
            <a:ext cx="9905999" cy="3541714"/>
          </a:xfrm>
        </p:spPr>
        <p:txBody>
          <a:bodyPr/>
          <a:lstStyle/>
          <a:p>
            <a:pPr marL="0" indent="0">
              <a:buNone/>
            </a:pPr>
            <a:r>
              <a:rPr lang="es-MX" dirty="0"/>
              <a:t>Línea de tiempo para las actividades realizadas y a realizar.</a:t>
            </a:r>
          </a:p>
          <a:p>
            <a:pPr marL="0" indent="0">
              <a:buNone/>
            </a:pPr>
            <a:r>
              <a:rPr lang="es-MX" dirty="0"/>
              <a:t>Enlace al cronograma:</a:t>
            </a:r>
          </a:p>
          <a:p>
            <a:pPr marL="0" indent="0">
              <a:buNone/>
            </a:pPr>
            <a:r>
              <a:rPr lang="es-MX" dirty="0">
                <a:hlinkClick r:id="rId3"/>
              </a:rPr>
              <a:t>https://malexandergl76.wixsite.com/tdviberopuebla/tercera-visita</a:t>
            </a:r>
            <a:endParaRPr lang="es-MX" dirty="0"/>
          </a:p>
        </p:txBody>
      </p:sp>
      <p:sp>
        <p:nvSpPr>
          <p:cNvPr id="5" name="CuadroTexto 4">
            <a:extLst>
              <a:ext uri="{FF2B5EF4-FFF2-40B4-BE49-F238E27FC236}">
                <a16:creationId xmlns:a16="http://schemas.microsoft.com/office/drawing/2014/main" id="{69962AFB-7531-4563-9EAA-0DA4CC08BD15}"/>
              </a:ext>
            </a:extLst>
          </p:cNvPr>
          <p:cNvSpPr txBox="1"/>
          <p:nvPr/>
        </p:nvSpPr>
        <p:spPr>
          <a:xfrm>
            <a:off x="1282089" y="761218"/>
            <a:ext cx="4499950" cy="646331"/>
          </a:xfrm>
          <a:prstGeom prst="rect">
            <a:avLst/>
          </a:prstGeom>
          <a:noFill/>
        </p:spPr>
        <p:txBody>
          <a:bodyPr wrap="square" rtlCol="0">
            <a:spAutoFit/>
          </a:bodyPr>
          <a:lstStyle/>
          <a:p>
            <a:pPr algn="just"/>
            <a:r>
              <a:rPr lang="es-MX" sz="3600" dirty="0">
                <a:latin typeface="+mj-lt"/>
              </a:rPr>
              <a:t>Cronograma</a:t>
            </a:r>
          </a:p>
        </p:txBody>
      </p:sp>
      <p:sp>
        <p:nvSpPr>
          <p:cNvPr id="4" name="Marcador de número de diapositiva 3">
            <a:extLst>
              <a:ext uri="{FF2B5EF4-FFF2-40B4-BE49-F238E27FC236}">
                <a16:creationId xmlns:a16="http://schemas.microsoft.com/office/drawing/2014/main" id="{0FC183E2-E60C-4B64-9052-1BBE62E53BBF}"/>
              </a:ext>
            </a:extLst>
          </p:cNvPr>
          <p:cNvSpPr>
            <a:spLocks noGrp="1"/>
          </p:cNvSpPr>
          <p:nvPr>
            <p:ph type="sldNum" sz="quarter" idx="12"/>
          </p:nvPr>
        </p:nvSpPr>
        <p:spPr/>
        <p:txBody>
          <a:bodyPr/>
          <a:lstStyle/>
          <a:p>
            <a:fld id="{6D22F896-40B5-4ADD-8801-0D06FADFA095}" type="slidenum">
              <a:rPr lang="en-US" smtClean="0"/>
              <a:t>21</a:t>
            </a:fld>
            <a:endParaRPr lang="en-US" dirty="0"/>
          </a:p>
        </p:txBody>
      </p:sp>
    </p:spTree>
    <p:extLst>
      <p:ext uri="{BB962C8B-B14F-4D97-AF65-F5344CB8AC3E}">
        <p14:creationId xmlns:p14="http://schemas.microsoft.com/office/powerpoint/2010/main" val="2931539429"/>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FE07634-A83A-4681-9C1D-BC0775F9D29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2" name="Rectangle 11">
              <a:extLst>
                <a:ext uri="{FF2B5EF4-FFF2-40B4-BE49-F238E27FC236}">
                  <a16:creationId xmlns:a16="http://schemas.microsoft.com/office/drawing/2014/main" id="{BF62976A-266E-4650-88F2-C16130F3D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2">
              <a:extLst>
                <a:ext uri="{FF2B5EF4-FFF2-40B4-BE49-F238E27FC236}">
                  <a16:creationId xmlns:a16="http://schemas.microsoft.com/office/drawing/2014/main" id="{88D9B99B-59C2-481A-A948-F87920A7FE5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sp>
        <p:nvSpPr>
          <p:cNvPr id="2" name="Título 1">
            <a:extLst>
              <a:ext uri="{FF2B5EF4-FFF2-40B4-BE49-F238E27FC236}">
                <a16:creationId xmlns:a16="http://schemas.microsoft.com/office/drawing/2014/main" id="{5C25DF7B-AC4E-437F-BA4D-8DD10F413C82}"/>
              </a:ext>
            </a:extLst>
          </p:cNvPr>
          <p:cNvSpPr>
            <a:spLocks noGrp="1"/>
          </p:cNvSpPr>
          <p:nvPr>
            <p:ph type="title"/>
          </p:nvPr>
        </p:nvSpPr>
        <p:spPr>
          <a:xfrm>
            <a:off x="7962519" y="618518"/>
            <a:ext cx="3084891" cy="1478570"/>
          </a:xfrm>
        </p:spPr>
        <p:txBody>
          <a:bodyPr>
            <a:normAutofit/>
          </a:bodyPr>
          <a:lstStyle/>
          <a:p>
            <a:r>
              <a:rPr lang="es-MX" sz="3200" dirty="0"/>
              <a:t>A</a:t>
            </a:r>
            <a:r>
              <a:rPr lang="es-MX" sz="3200" cap="none" dirty="0"/>
              <a:t>nálisis</a:t>
            </a:r>
            <a:r>
              <a:rPr lang="es-MX" sz="3200" dirty="0"/>
              <a:t> </a:t>
            </a:r>
            <a:r>
              <a:rPr lang="es-MX" sz="3200" cap="none" dirty="0"/>
              <a:t>de resultados</a:t>
            </a:r>
            <a:endParaRPr lang="es-MX" sz="3200" dirty="0"/>
          </a:p>
        </p:txBody>
      </p:sp>
      <p:pic>
        <p:nvPicPr>
          <p:cNvPr id="6" name="Imagen 5" descr="Imagen que contiene interior, bicicleta, rojo, motor&#10;&#10;Descripción generada automáticamente">
            <a:extLst>
              <a:ext uri="{FF2B5EF4-FFF2-40B4-BE49-F238E27FC236}">
                <a16:creationId xmlns:a16="http://schemas.microsoft.com/office/drawing/2014/main" id="{494AA2CB-401D-4AAC-AD9A-DCECB12C0FF1}"/>
              </a:ext>
            </a:extLst>
          </p:cNvPr>
          <p:cNvPicPr>
            <a:picLocks noChangeAspect="1"/>
          </p:cNvPicPr>
          <p:nvPr/>
        </p:nvPicPr>
        <p:blipFill rotWithShape="1">
          <a:blip r:embed="rId5"/>
          <a:srcRect l="7632" r="9707"/>
          <a:stretch/>
        </p:blipFill>
        <p:spPr>
          <a:xfrm>
            <a:off x="-5597" y="10"/>
            <a:ext cx="7558541" cy="6857990"/>
          </a:xfrm>
          <a:prstGeom prst="rect">
            <a:avLst/>
          </a:prstGeom>
        </p:spPr>
      </p:pic>
      <p:grpSp>
        <p:nvGrpSpPr>
          <p:cNvPr id="15" name="Group 14">
            <a:extLst>
              <a:ext uri="{FF2B5EF4-FFF2-40B4-BE49-F238E27FC236}">
                <a16:creationId xmlns:a16="http://schemas.microsoft.com/office/drawing/2014/main" id="{A2E1FE48-FA7B-4262-B922-041542931DD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6" name="Rectangle 15">
              <a:extLst>
                <a:ext uri="{FF2B5EF4-FFF2-40B4-BE49-F238E27FC236}">
                  <a16:creationId xmlns:a16="http://schemas.microsoft.com/office/drawing/2014/main" id="{F2E644B1-8F72-4AC4-89F1-EB3A027341E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7" name="Freeform 6">
              <a:extLst>
                <a:ext uri="{FF2B5EF4-FFF2-40B4-BE49-F238E27FC236}">
                  <a16:creationId xmlns:a16="http://schemas.microsoft.com/office/drawing/2014/main" id="{1781B8E8-8A26-4FFB-BE0C-7C0C644F7C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 name="Freeform 7">
              <a:extLst>
                <a:ext uri="{FF2B5EF4-FFF2-40B4-BE49-F238E27FC236}">
                  <a16:creationId xmlns:a16="http://schemas.microsoft.com/office/drawing/2014/main" id="{4109D997-E9DF-4429-A643-3E691E2B70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 name="Rectangle 18">
              <a:extLst>
                <a:ext uri="{FF2B5EF4-FFF2-40B4-BE49-F238E27FC236}">
                  <a16:creationId xmlns:a16="http://schemas.microsoft.com/office/drawing/2014/main" id="{B392695A-F131-4C51-B689-3F4D5B1A2F1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0" name="Freeform 9">
              <a:extLst>
                <a:ext uri="{FF2B5EF4-FFF2-40B4-BE49-F238E27FC236}">
                  <a16:creationId xmlns:a16="http://schemas.microsoft.com/office/drawing/2014/main" id="{8218EC3E-07D0-417A-B0A8-057F825EF7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 name="Freeform 10">
              <a:extLst>
                <a:ext uri="{FF2B5EF4-FFF2-40B4-BE49-F238E27FC236}">
                  <a16:creationId xmlns:a16="http://schemas.microsoft.com/office/drawing/2014/main" id="{B036399E-7675-47B6-A645-242946879E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 name="Freeform 11">
              <a:extLst>
                <a:ext uri="{FF2B5EF4-FFF2-40B4-BE49-F238E27FC236}">
                  <a16:creationId xmlns:a16="http://schemas.microsoft.com/office/drawing/2014/main" id="{C44A0438-B8A4-43B3-B17C-B919FCD92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 name="Freeform 12">
              <a:extLst>
                <a:ext uri="{FF2B5EF4-FFF2-40B4-BE49-F238E27FC236}">
                  <a16:creationId xmlns:a16="http://schemas.microsoft.com/office/drawing/2014/main" id="{ABC7257F-6F64-4B81-BDA7-7C232BCBA26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 name="Freeform 13">
              <a:extLst>
                <a:ext uri="{FF2B5EF4-FFF2-40B4-BE49-F238E27FC236}">
                  <a16:creationId xmlns:a16="http://schemas.microsoft.com/office/drawing/2014/main" id="{72DD7E92-F033-480C-A220-63CE422C3A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 name="Freeform 14">
              <a:extLst>
                <a:ext uri="{FF2B5EF4-FFF2-40B4-BE49-F238E27FC236}">
                  <a16:creationId xmlns:a16="http://schemas.microsoft.com/office/drawing/2014/main" id="{444A9AC9-463E-45E7-A818-13F664F7C0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 name="Freeform 15">
              <a:extLst>
                <a:ext uri="{FF2B5EF4-FFF2-40B4-BE49-F238E27FC236}">
                  <a16:creationId xmlns:a16="http://schemas.microsoft.com/office/drawing/2014/main" id="{6CCE9BBE-5DE3-4991-80CA-DFEB928673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 name="Freeform 16">
              <a:extLst>
                <a:ext uri="{FF2B5EF4-FFF2-40B4-BE49-F238E27FC236}">
                  <a16:creationId xmlns:a16="http://schemas.microsoft.com/office/drawing/2014/main" id="{3180F6DF-A13F-491C-BF97-B206E3E7B9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 name="Freeform 17">
              <a:extLst>
                <a:ext uri="{FF2B5EF4-FFF2-40B4-BE49-F238E27FC236}">
                  <a16:creationId xmlns:a16="http://schemas.microsoft.com/office/drawing/2014/main" id="{CAD0E44C-73C8-42BB-ADA8-2BA6B3082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 name="Freeform 18">
              <a:extLst>
                <a:ext uri="{FF2B5EF4-FFF2-40B4-BE49-F238E27FC236}">
                  <a16:creationId xmlns:a16="http://schemas.microsoft.com/office/drawing/2014/main" id="{436EC43E-A70D-4E5C-B275-35CA8E93C1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 name="Freeform 19">
              <a:extLst>
                <a:ext uri="{FF2B5EF4-FFF2-40B4-BE49-F238E27FC236}">
                  <a16:creationId xmlns:a16="http://schemas.microsoft.com/office/drawing/2014/main" id="{ADE7E5B6-2E2A-4F56-9E90-F8613E6D10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 name="Freeform 20">
              <a:extLst>
                <a:ext uri="{FF2B5EF4-FFF2-40B4-BE49-F238E27FC236}">
                  <a16:creationId xmlns:a16="http://schemas.microsoft.com/office/drawing/2014/main" id="{86B9E49B-AE8D-47E0-BACC-A6D0AC3AB23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 name="Freeform 21">
              <a:extLst>
                <a:ext uri="{FF2B5EF4-FFF2-40B4-BE49-F238E27FC236}">
                  <a16:creationId xmlns:a16="http://schemas.microsoft.com/office/drawing/2014/main" id="{2EB961AF-CD61-41BA-B0B2-0741A5ED64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 name="Freeform 22">
              <a:extLst>
                <a:ext uri="{FF2B5EF4-FFF2-40B4-BE49-F238E27FC236}">
                  <a16:creationId xmlns:a16="http://schemas.microsoft.com/office/drawing/2014/main" id="{DC42BDA1-810A-4135-B3B1-B3161D372A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4" name="Freeform 23">
              <a:extLst>
                <a:ext uri="{FF2B5EF4-FFF2-40B4-BE49-F238E27FC236}">
                  <a16:creationId xmlns:a16="http://schemas.microsoft.com/office/drawing/2014/main" id="{FA51FCA8-FCF4-4116-8CB2-5C539E37F4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5" name="Freeform 24">
              <a:extLst>
                <a:ext uri="{FF2B5EF4-FFF2-40B4-BE49-F238E27FC236}">
                  <a16:creationId xmlns:a16="http://schemas.microsoft.com/office/drawing/2014/main" id="{F2850A10-CDBC-462A-8CB7-02587468344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6" name="Freeform 25">
              <a:extLst>
                <a:ext uri="{FF2B5EF4-FFF2-40B4-BE49-F238E27FC236}">
                  <a16:creationId xmlns:a16="http://schemas.microsoft.com/office/drawing/2014/main" id="{738A37B9-77C2-4464-BF1F-2AF25A0D29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7" name="Freeform 26">
              <a:extLst>
                <a:ext uri="{FF2B5EF4-FFF2-40B4-BE49-F238E27FC236}">
                  <a16:creationId xmlns:a16="http://schemas.microsoft.com/office/drawing/2014/main" id="{89026C8B-A162-4523-A51B-9F1200BC60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8" name="Freeform 27">
              <a:extLst>
                <a:ext uri="{FF2B5EF4-FFF2-40B4-BE49-F238E27FC236}">
                  <a16:creationId xmlns:a16="http://schemas.microsoft.com/office/drawing/2014/main" id="{5B76BC40-1FA2-477D-B2C2-4763577DB7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9" name="Freeform 28">
              <a:extLst>
                <a:ext uri="{FF2B5EF4-FFF2-40B4-BE49-F238E27FC236}">
                  <a16:creationId xmlns:a16="http://schemas.microsoft.com/office/drawing/2014/main" id="{6BC68EAA-2809-4AE4-80C1-2555CEF73DF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0" name="Freeform 29">
              <a:extLst>
                <a:ext uri="{FF2B5EF4-FFF2-40B4-BE49-F238E27FC236}">
                  <a16:creationId xmlns:a16="http://schemas.microsoft.com/office/drawing/2014/main" id="{FE709D1B-0541-4414-9E87-CF7D6918C1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1" name="Freeform 30">
              <a:extLst>
                <a:ext uri="{FF2B5EF4-FFF2-40B4-BE49-F238E27FC236}">
                  <a16:creationId xmlns:a16="http://schemas.microsoft.com/office/drawing/2014/main" id="{33BCB888-11B8-4D01-BCDA-59BBA28DC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2" name="Freeform 31">
              <a:extLst>
                <a:ext uri="{FF2B5EF4-FFF2-40B4-BE49-F238E27FC236}">
                  <a16:creationId xmlns:a16="http://schemas.microsoft.com/office/drawing/2014/main" id="{28E5CE3E-C11A-4CF7-82BF-37D1221D4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3" name="Freeform 32">
              <a:extLst>
                <a:ext uri="{FF2B5EF4-FFF2-40B4-BE49-F238E27FC236}">
                  <a16:creationId xmlns:a16="http://schemas.microsoft.com/office/drawing/2014/main" id="{55284FC3-21FB-4FA7-B695-2D6A9CEF73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4" name="Rectangle 43">
              <a:extLst>
                <a:ext uri="{FF2B5EF4-FFF2-40B4-BE49-F238E27FC236}">
                  <a16:creationId xmlns:a16="http://schemas.microsoft.com/office/drawing/2014/main" id="{13DA6B78-00DE-4E55-9124-EFD72519BB9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45" name="Freeform 34">
              <a:extLst>
                <a:ext uri="{FF2B5EF4-FFF2-40B4-BE49-F238E27FC236}">
                  <a16:creationId xmlns:a16="http://schemas.microsoft.com/office/drawing/2014/main" id="{D4602B0F-2844-48BE-9B4A-0366AC90450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6" name="Freeform 35">
              <a:extLst>
                <a:ext uri="{FF2B5EF4-FFF2-40B4-BE49-F238E27FC236}">
                  <a16:creationId xmlns:a16="http://schemas.microsoft.com/office/drawing/2014/main" id="{E31E05BB-6004-474D-9900-D990378FD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7" name="Freeform 36">
              <a:extLst>
                <a:ext uri="{FF2B5EF4-FFF2-40B4-BE49-F238E27FC236}">
                  <a16:creationId xmlns:a16="http://schemas.microsoft.com/office/drawing/2014/main" id="{00BD01ED-F65D-4601-A77D-508E960E09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8" name="Freeform 37">
              <a:extLst>
                <a:ext uri="{FF2B5EF4-FFF2-40B4-BE49-F238E27FC236}">
                  <a16:creationId xmlns:a16="http://schemas.microsoft.com/office/drawing/2014/main" id="{FD307CAE-789C-4E80-B6F1-9858A3ABA3F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9" name="Freeform 38">
              <a:extLst>
                <a:ext uri="{FF2B5EF4-FFF2-40B4-BE49-F238E27FC236}">
                  <a16:creationId xmlns:a16="http://schemas.microsoft.com/office/drawing/2014/main" id="{94B97B29-709E-4E24-B2FA-EF84AA12D2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0" name="Freeform 39">
              <a:extLst>
                <a:ext uri="{FF2B5EF4-FFF2-40B4-BE49-F238E27FC236}">
                  <a16:creationId xmlns:a16="http://schemas.microsoft.com/office/drawing/2014/main" id="{C05D52B9-1FA2-4E7C-8229-B09811A90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1" name="Freeform 40">
              <a:extLst>
                <a:ext uri="{FF2B5EF4-FFF2-40B4-BE49-F238E27FC236}">
                  <a16:creationId xmlns:a16="http://schemas.microsoft.com/office/drawing/2014/main" id="{CC0A5575-2FB9-440F-B9A8-E0DDE1C37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2" name="Freeform 41">
              <a:extLst>
                <a:ext uri="{FF2B5EF4-FFF2-40B4-BE49-F238E27FC236}">
                  <a16:creationId xmlns:a16="http://schemas.microsoft.com/office/drawing/2014/main" id="{AFFCC88F-01DF-4DE1-8CD5-88631E3091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3" name="Freeform 42">
              <a:extLst>
                <a:ext uri="{FF2B5EF4-FFF2-40B4-BE49-F238E27FC236}">
                  <a16:creationId xmlns:a16="http://schemas.microsoft.com/office/drawing/2014/main" id="{33EEC40B-E2CD-4BAC-94D6-85B70714226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4" name="Freeform 43">
              <a:extLst>
                <a:ext uri="{FF2B5EF4-FFF2-40B4-BE49-F238E27FC236}">
                  <a16:creationId xmlns:a16="http://schemas.microsoft.com/office/drawing/2014/main" id="{3E0E9643-5C60-4933-BB1B-9A09057E72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5" name="Freeform 44">
              <a:extLst>
                <a:ext uri="{FF2B5EF4-FFF2-40B4-BE49-F238E27FC236}">
                  <a16:creationId xmlns:a16="http://schemas.microsoft.com/office/drawing/2014/main" id="{94F86E92-9EC7-437C-946B-31E7C1C4771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6" name="Rectangle 55">
              <a:extLst>
                <a:ext uri="{FF2B5EF4-FFF2-40B4-BE49-F238E27FC236}">
                  <a16:creationId xmlns:a16="http://schemas.microsoft.com/office/drawing/2014/main" id="{BE9A51BE-C514-46B5-ABA6-7E7C878F8E5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57" name="Freeform 46">
              <a:extLst>
                <a:ext uri="{FF2B5EF4-FFF2-40B4-BE49-F238E27FC236}">
                  <a16:creationId xmlns:a16="http://schemas.microsoft.com/office/drawing/2014/main" id="{8B255447-F0E9-4D96-A4B0-F9EDDE58A3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8" name="Freeform 47">
              <a:extLst>
                <a:ext uri="{FF2B5EF4-FFF2-40B4-BE49-F238E27FC236}">
                  <a16:creationId xmlns:a16="http://schemas.microsoft.com/office/drawing/2014/main" id="{AFAC5F3A-3BE7-489E-A848-498B9995F1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9" name="Freeform 48">
              <a:extLst>
                <a:ext uri="{FF2B5EF4-FFF2-40B4-BE49-F238E27FC236}">
                  <a16:creationId xmlns:a16="http://schemas.microsoft.com/office/drawing/2014/main" id="{A974E7AA-5EF3-4817-B0AE-4C1A784EE9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0" name="Freeform 49">
              <a:extLst>
                <a:ext uri="{FF2B5EF4-FFF2-40B4-BE49-F238E27FC236}">
                  <a16:creationId xmlns:a16="http://schemas.microsoft.com/office/drawing/2014/main" id="{8AA54AC1-3E87-49C0-A594-87829A2CFF3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1" name="Freeform 50">
              <a:extLst>
                <a:ext uri="{FF2B5EF4-FFF2-40B4-BE49-F238E27FC236}">
                  <a16:creationId xmlns:a16="http://schemas.microsoft.com/office/drawing/2014/main" id="{CC237789-73BC-4BD9-BFE8-1325FA4B522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2" name="Freeform 51">
              <a:extLst>
                <a:ext uri="{FF2B5EF4-FFF2-40B4-BE49-F238E27FC236}">
                  <a16:creationId xmlns:a16="http://schemas.microsoft.com/office/drawing/2014/main" id="{DCF4052D-CF62-47DC-991E-49D0BA908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3" name="Freeform 52">
              <a:extLst>
                <a:ext uri="{FF2B5EF4-FFF2-40B4-BE49-F238E27FC236}">
                  <a16:creationId xmlns:a16="http://schemas.microsoft.com/office/drawing/2014/main" id="{2ABD9104-C938-44F2-8622-8407A2593B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4" name="Freeform 53">
              <a:extLst>
                <a:ext uri="{FF2B5EF4-FFF2-40B4-BE49-F238E27FC236}">
                  <a16:creationId xmlns:a16="http://schemas.microsoft.com/office/drawing/2014/main" id="{4AA18F60-3E86-4A5A-B82E-A79183ED363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5" name="Freeform 54">
              <a:extLst>
                <a:ext uri="{FF2B5EF4-FFF2-40B4-BE49-F238E27FC236}">
                  <a16:creationId xmlns:a16="http://schemas.microsoft.com/office/drawing/2014/main" id="{0F34C941-6196-4937-99E5-14AAD23F280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6" name="Freeform 55">
              <a:extLst>
                <a:ext uri="{FF2B5EF4-FFF2-40B4-BE49-F238E27FC236}">
                  <a16:creationId xmlns:a16="http://schemas.microsoft.com/office/drawing/2014/main" id="{60DB8A6C-23D7-4A88-BDCE-8FEC86A123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7" name="Freeform 56">
              <a:extLst>
                <a:ext uri="{FF2B5EF4-FFF2-40B4-BE49-F238E27FC236}">
                  <a16:creationId xmlns:a16="http://schemas.microsoft.com/office/drawing/2014/main" id="{29F5F702-AEE6-4633-BB20-7A15C3A31F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8" name="Freeform 57">
              <a:extLst>
                <a:ext uri="{FF2B5EF4-FFF2-40B4-BE49-F238E27FC236}">
                  <a16:creationId xmlns:a16="http://schemas.microsoft.com/office/drawing/2014/main" id="{F30C7A45-6890-4EA5-9F6B-E2AB4D04C5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9" name="Freeform 58">
              <a:extLst>
                <a:ext uri="{FF2B5EF4-FFF2-40B4-BE49-F238E27FC236}">
                  <a16:creationId xmlns:a16="http://schemas.microsoft.com/office/drawing/2014/main" id="{F31A7373-F68A-485D-95DC-B53ACC7B5F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sp>
        <p:nvSpPr>
          <p:cNvPr id="3" name="Marcador de contenido 2">
            <a:extLst>
              <a:ext uri="{FF2B5EF4-FFF2-40B4-BE49-F238E27FC236}">
                <a16:creationId xmlns:a16="http://schemas.microsoft.com/office/drawing/2014/main" id="{DB6C11BA-54D4-45FC-8BD2-B9FFFC319EB4}"/>
              </a:ext>
            </a:extLst>
          </p:cNvPr>
          <p:cNvSpPr>
            <a:spLocks noGrp="1"/>
          </p:cNvSpPr>
          <p:nvPr>
            <p:ph idx="1"/>
          </p:nvPr>
        </p:nvSpPr>
        <p:spPr>
          <a:xfrm>
            <a:off x="7962519" y="2249487"/>
            <a:ext cx="3084892" cy="3541714"/>
          </a:xfrm>
        </p:spPr>
        <p:txBody>
          <a:bodyPr>
            <a:normAutofit/>
          </a:bodyPr>
          <a:lstStyle/>
          <a:p>
            <a:pPr marL="0" indent="0">
              <a:buNone/>
            </a:pPr>
            <a:r>
              <a:rPr lang="es-MX" sz="1800" dirty="0"/>
              <a:t>El único resultado que se puede expresar es que el motor </a:t>
            </a:r>
            <a:r>
              <a:rPr lang="es-MX" sz="1800" b="1" u="sng" dirty="0">
                <a:solidFill>
                  <a:srgbClr val="66FF99"/>
                </a:solidFill>
              </a:rPr>
              <a:t>sí funcionó</a:t>
            </a:r>
            <a:r>
              <a:rPr lang="es-MX" sz="1800" dirty="0">
                <a:solidFill>
                  <a:srgbClr val="66FF99"/>
                </a:solidFill>
              </a:rPr>
              <a:t>.</a:t>
            </a:r>
          </a:p>
          <a:p>
            <a:pPr marL="0" indent="0">
              <a:buNone/>
            </a:pPr>
            <a:r>
              <a:rPr lang="es-MX" sz="1800" dirty="0"/>
              <a:t>Enlace a nuestro video donde se ve su funcionamiento: </a:t>
            </a:r>
            <a:r>
              <a:rPr lang="es-MX" sz="1800" dirty="0">
                <a:hlinkClick r:id="rId6"/>
              </a:rPr>
              <a:t>https://malexandergl76.wixsite.com/tdviberopuebla/tercera-visita</a:t>
            </a:r>
            <a:endParaRPr lang="es-MX" sz="1800" dirty="0"/>
          </a:p>
          <a:p>
            <a:pPr marL="0" indent="0">
              <a:buNone/>
            </a:pPr>
            <a:endParaRPr lang="es-MX" sz="1800" dirty="0"/>
          </a:p>
          <a:p>
            <a:endParaRPr lang="es-MX" sz="1800" b="1" u="sng" dirty="0"/>
          </a:p>
        </p:txBody>
      </p:sp>
      <p:sp>
        <p:nvSpPr>
          <p:cNvPr id="5" name="Marcador de número de diapositiva 4">
            <a:extLst>
              <a:ext uri="{FF2B5EF4-FFF2-40B4-BE49-F238E27FC236}">
                <a16:creationId xmlns:a16="http://schemas.microsoft.com/office/drawing/2014/main" id="{7C7058E7-ABC6-48D1-9853-A1457787E036}"/>
              </a:ext>
            </a:extLst>
          </p:cNvPr>
          <p:cNvSpPr>
            <a:spLocks noGrp="1"/>
          </p:cNvSpPr>
          <p:nvPr>
            <p:ph type="sldNum" sz="quarter" idx="12"/>
          </p:nvPr>
        </p:nvSpPr>
        <p:spPr>
          <a:xfrm>
            <a:off x="10276321" y="5883274"/>
            <a:ext cx="771089" cy="365125"/>
          </a:xfrm>
        </p:spPr>
        <p:txBody>
          <a:bodyPr>
            <a:normAutofit/>
          </a:bodyPr>
          <a:lstStyle/>
          <a:p>
            <a:pPr>
              <a:spcAft>
                <a:spcPts val="600"/>
              </a:spcAft>
            </a:pPr>
            <a:fld id="{6D22F896-40B5-4ADD-8801-0D06FADFA095}" type="slidenum">
              <a:rPr lang="en-US" smtClean="0"/>
              <a:pPr>
                <a:spcAft>
                  <a:spcPts val="600"/>
                </a:spcAft>
              </a:pPr>
              <a:t>22</a:t>
            </a:fld>
            <a:endParaRPr lang="en-US" dirty="0"/>
          </a:p>
        </p:txBody>
      </p:sp>
    </p:spTree>
    <p:extLst>
      <p:ext uri="{BB962C8B-B14F-4D97-AF65-F5344CB8AC3E}">
        <p14:creationId xmlns:p14="http://schemas.microsoft.com/office/powerpoint/2010/main" val="1934539712"/>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89CBA-5894-45F3-9081-CAF71B05C662}"/>
              </a:ext>
            </a:extLst>
          </p:cNvPr>
          <p:cNvSpPr>
            <a:spLocks noGrp="1"/>
          </p:cNvSpPr>
          <p:nvPr>
            <p:ph type="title"/>
          </p:nvPr>
        </p:nvSpPr>
        <p:spPr/>
        <p:txBody>
          <a:bodyPr/>
          <a:lstStyle/>
          <a:p>
            <a:r>
              <a:rPr lang="es-MX" dirty="0"/>
              <a:t>C</a:t>
            </a:r>
            <a:r>
              <a:rPr lang="es-MX" cap="none" dirty="0"/>
              <a:t>onclusiones</a:t>
            </a:r>
            <a:endParaRPr lang="es-MX" dirty="0"/>
          </a:p>
        </p:txBody>
      </p:sp>
      <p:sp>
        <p:nvSpPr>
          <p:cNvPr id="3" name="Marcador de contenido 2">
            <a:extLst>
              <a:ext uri="{FF2B5EF4-FFF2-40B4-BE49-F238E27FC236}">
                <a16:creationId xmlns:a16="http://schemas.microsoft.com/office/drawing/2014/main" id="{F8880050-AC33-4C4F-B8EC-0281ED85EB11}"/>
              </a:ext>
            </a:extLst>
          </p:cNvPr>
          <p:cNvSpPr>
            <a:spLocks noGrp="1"/>
          </p:cNvSpPr>
          <p:nvPr>
            <p:ph idx="1"/>
          </p:nvPr>
        </p:nvSpPr>
        <p:spPr/>
        <p:txBody>
          <a:bodyPr>
            <a:normAutofit lnSpcReduction="10000"/>
          </a:bodyPr>
          <a:lstStyle/>
          <a:p>
            <a:pPr marL="0" indent="0" algn="just">
              <a:buNone/>
            </a:pPr>
            <a:r>
              <a:rPr lang="es-MX" dirty="0"/>
              <a:t>A manera de finalización, se puede señalar que, cumplimos con nuestras metas, desde el primer momento. Pudimos comparar nuestro pensado proyecto con los similares de otras instituciones, reconociendo semejanzas y diferencias. También, realizamos con éxito el diagnóstico del túnel al inicio y pudimos identificar el material que teníamos para trabajar… además, conversamos con los encargados y nos dijeron sus intenciones con el túnel, las cuales respetamos completamente y pudimos concretar la finalización de la primera etapa, la rehabilitación.</a:t>
            </a:r>
          </a:p>
        </p:txBody>
      </p:sp>
      <p:sp>
        <p:nvSpPr>
          <p:cNvPr id="5" name="Marcador de número de diapositiva 4">
            <a:extLst>
              <a:ext uri="{FF2B5EF4-FFF2-40B4-BE49-F238E27FC236}">
                <a16:creationId xmlns:a16="http://schemas.microsoft.com/office/drawing/2014/main" id="{5407FDD3-7478-4723-97DA-4DEDE8E875DC}"/>
              </a:ext>
            </a:extLst>
          </p:cNvPr>
          <p:cNvSpPr>
            <a:spLocks noGrp="1"/>
          </p:cNvSpPr>
          <p:nvPr>
            <p:ph type="sldNum" sz="quarter" idx="12"/>
          </p:nvPr>
        </p:nvSpPr>
        <p:spPr/>
        <p:txBody>
          <a:bodyPr/>
          <a:lstStyle/>
          <a:p>
            <a:fld id="{6D22F896-40B5-4ADD-8801-0D06FADFA095}" type="slidenum">
              <a:rPr lang="en-US" smtClean="0"/>
              <a:t>23</a:t>
            </a:fld>
            <a:endParaRPr lang="en-US" dirty="0"/>
          </a:p>
        </p:txBody>
      </p:sp>
    </p:spTree>
    <p:extLst>
      <p:ext uri="{BB962C8B-B14F-4D97-AF65-F5344CB8AC3E}">
        <p14:creationId xmlns:p14="http://schemas.microsoft.com/office/powerpoint/2010/main" val="527249565"/>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grpSp>
        <p:nvGrpSpPr>
          <p:cNvPr id="1028" name="Group 70">
            <a:extLst>
              <a:ext uri="{FF2B5EF4-FFF2-40B4-BE49-F238E27FC236}">
                <a16:creationId xmlns:a16="http://schemas.microsoft.com/office/drawing/2014/main" id="{4522F6F2-D276-4B44-927D-595B62E8F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029" name="Rectangle 71">
              <a:extLst>
                <a:ext uri="{FF2B5EF4-FFF2-40B4-BE49-F238E27FC236}">
                  <a16:creationId xmlns:a16="http://schemas.microsoft.com/office/drawing/2014/main" id="{CE1A8443-DFAD-4C8E-A1D1-B1FFC23A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3" name="Picture 2">
              <a:extLst>
                <a:ext uri="{FF2B5EF4-FFF2-40B4-BE49-F238E27FC236}">
                  <a16:creationId xmlns:a16="http://schemas.microsoft.com/office/drawing/2014/main" id="{7C16C621-4F51-4093-B639-5E04CF0EA567}"/>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1026" name="Picture 2" descr="IDIT IBERO - El IDIT">
            <a:extLst>
              <a:ext uri="{FF2B5EF4-FFF2-40B4-BE49-F238E27FC236}">
                <a16:creationId xmlns:a16="http://schemas.microsoft.com/office/drawing/2014/main" id="{EEBB63B6-C195-4E2E-9C4A-CCCEBDE66F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247" r="14633" b="-1"/>
          <a:stretch/>
        </p:blipFill>
        <p:spPr bwMode="auto">
          <a:xfrm>
            <a:off x="-5597" y="10"/>
            <a:ext cx="4635583"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1030" name="Group 74">
            <a:extLst>
              <a:ext uri="{FF2B5EF4-FFF2-40B4-BE49-F238E27FC236}">
                <a16:creationId xmlns:a16="http://schemas.microsoft.com/office/drawing/2014/main" id="{9A210947-19DD-4D82-9001-EB4FD3CA88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031" name="Rectangle 75">
              <a:extLst>
                <a:ext uri="{FF2B5EF4-FFF2-40B4-BE49-F238E27FC236}">
                  <a16:creationId xmlns:a16="http://schemas.microsoft.com/office/drawing/2014/main" id="{308BA069-8E59-4A52-9D81-F41BB255CC1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77" name="Freeform 6">
              <a:extLst>
                <a:ext uri="{FF2B5EF4-FFF2-40B4-BE49-F238E27FC236}">
                  <a16:creationId xmlns:a16="http://schemas.microsoft.com/office/drawing/2014/main" id="{3F647F8A-2464-4A5A-BC19-757CDB00F6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8" name="Freeform 7">
              <a:extLst>
                <a:ext uri="{FF2B5EF4-FFF2-40B4-BE49-F238E27FC236}">
                  <a16:creationId xmlns:a16="http://schemas.microsoft.com/office/drawing/2014/main" id="{56E9E8F0-C005-4002-A7CC-050F4E163CA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9" name="Rectangle 78">
              <a:extLst>
                <a:ext uri="{FF2B5EF4-FFF2-40B4-BE49-F238E27FC236}">
                  <a16:creationId xmlns:a16="http://schemas.microsoft.com/office/drawing/2014/main" id="{6F73DD6E-B3F0-4263-B349-EF6F73438A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80" name="Freeform 9">
              <a:extLst>
                <a:ext uri="{FF2B5EF4-FFF2-40B4-BE49-F238E27FC236}">
                  <a16:creationId xmlns:a16="http://schemas.microsoft.com/office/drawing/2014/main" id="{819862A2-B765-4A89-A229-6D13897818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1" name="Freeform 10">
              <a:extLst>
                <a:ext uri="{FF2B5EF4-FFF2-40B4-BE49-F238E27FC236}">
                  <a16:creationId xmlns:a16="http://schemas.microsoft.com/office/drawing/2014/main" id="{80B74F06-F12D-48F0-9469-1B41C86762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2" name="Freeform 11">
              <a:extLst>
                <a:ext uri="{FF2B5EF4-FFF2-40B4-BE49-F238E27FC236}">
                  <a16:creationId xmlns:a16="http://schemas.microsoft.com/office/drawing/2014/main" id="{90B9E938-2C10-4FD4-A44B-AC2C6CCB5B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3" name="Freeform 12">
              <a:extLst>
                <a:ext uri="{FF2B5EF4-FFF2-40B4-BE49-F238E27FC236}">
                  <a16:creationId xmlns:a16="http://schemas.microsoft.com/office/drawing/2014/main" id="{F9EFD92F-C67D-4998-BF9E-78AE28DF54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4" name="Freeform 13">
              <a:extLst>
                <a:ext uri="{FF2B5EF4-FFF2-40B4-BE49-F238E27FC236}">
                  <a16:creationId xmlns:a16="http://schemas.microsoft.com/office/drawing/2014/main" id="{40A102B9-B463-49AA-80B5-DED0B2E43A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5" name="Freeform 14">
              <a:extLst>
                <a:ext uri="{FF2B5EF4-FFF2-40B4-BE49-F238E27FC236}">
                  <a16:creationId xmlns:a16="http://schemas.microsoft.com/office/drawing/2014/main" id="{D8FE84BD-D175-437D-B860-3715158CF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6" name="Freeform 15">
              <a:extLst>
                <a:ext uri="{FF2B5EF4-FFF2-40B4-BE49-F238E27FC236}">
                  <a16:creationId xmlns:a16="http://schemas.microsoft.com/office/drawing/2014/main" id="{1577D13D-8777-48FE-8799-57CBDEA2AC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7" name="Freeform 16">
              <a:extLst>
                <a:ext uri="{FF2B5EF4-FFF2-40B4-BE49-F238E27FC236}">
                  <a16:creationId xmlns:a16="http://schemas.microsoft.com/office/drawing/2014/main" id="{ADE86DE6-4A59-4BE5-B2C8-CB7C0FB965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8" name="Freeform 17">
              <a:extLst>
                <a:ext uri="{FF2B5EF4-FFF2-40B4-BE49-F238E27FC236}">
                  <a16:creationId xmlns:a16="http://schemas.microsoft.com/office/drawing/2014/main" id="{5FD7F01E-86AB-47C1-81B1-419856314E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9" name="Freeform 18">
              <a:extLst>
                <a:ext uri="{FF2B5EF4-FFF2-40B4-BE49-F238E27FC236}">
                  <a16:creationId xmlns:a16="http://schemas.microsoft.com/office/drawing/2014/main" id="{953EB852-7AA6-40F7-A805-0FF04FAE8E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0" name="Freeform 19">
              <a:extLst>
                <a:ext uri="{FF2B5EF4-FFF2-40B4-BE49-F238E27FC236}">
                  <a16:creationId xmlns:a16="http://schemas.microsoft.com/office/drawing/2014/main" id="{FA283238-23CF-4994-8E02-4EB5D97D8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1" name="Freeform 20">
              <a:extLst>
                <a:ext uri="{FF2B5EF4-FFF2-40B4-BE49-F238E27FC236}">
                  <a16:creationId xmlns:a16="http://schemas.microsoft.com/office/drawing/2014/main" id="{AE2F0444-3560-46A9-85C6-AD9C4D7000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2" name="Freeform 21">
              <a:extLst>
                <a:ext uri="{FF2B5EF4-FFF2-40B4-BE49-F238E27FC236}">
                  <a16:creationId xmlns:a16="http://schemas.microsoft.com/office/drawing/2014/main" id="{B69EAEB1-1086-4684-B20B-C6E250A90EE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3" name="Freeform 22">
              <a:extLst>
                <a:ext uri="{FF2B5EF4-FFF2-40B4-BE49-F238E27FC236}">
                  <a16:creationId xmlns:a16="http://schemas.microsoft.com/office/drawing/2014/main" id="{4C869530-8A60-4306-BC67-63294F9D5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4" name="Freeform 23">
              <a:extLst>
                <a:ext uri="{FF2B5EF4-FFF2-40B4-BE49-F238E27FC236}">
                  <a16:creationId xmlns:a16="http://schemas.microsoft.com/office/drawing/2014/main" id="{EEBC3BC8-0066-4FFF-936E-746B47A0C3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5" name="Freeform 24">
              <a:extLst>
                <a:ext uri="{FF2B5EF4-FFF2-40B4-BE49-F238E27FC236}">
                  <a16:creationId xmlns:a16="http://schemas.microsoft.com/office/drawing/2014/main" id="{7951EC55-DA0C-46F0-BF98-427078A66D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6" name="Freeform 25">
              <a:extLst>
                <a:ext uri="{FF2B5EF4-FFF2-40B4-BE49-F238E27FC236}">
                  <a16:creationId xmlns:a16="http://schemas.microsoft.com/office/drawing/2014/main" id="{F40CBDE4-9D9D-471D-9C7E-D000C060B2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7" name="Freeform 26">
              <a:extLst>
                <a:ext uri="{FF2B5EF4-FFF2-40B4-BE49-F238E27FC236}">
                  <a16:creationId xmlns:a16="http://schemas.microsoft.com/office/drawing/2014/main" id="{4E63F3FC-5BCB-400B-8CBB-DB58CF61D6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8" name="Freeform 27">
              <a:extLst>
                <a:ext uri="{FF2B5EF4-FFF2-40B4-BE49-F238E27FC236}">
                  <a16:creationId xmlns:a16="http://schemas.microsoft.com/office/drawing/2014/main" id="{CBE4FF3F-9B00-4479-9EC8-BADD8C77E1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9" name="Freeform 28">
              <a:extLst>
                <a:ext uri="{FF2B5EF4-FFF2-40B4-BE49-F238E27FC236}">
                  <a16:creationId xmlns:a16="http://schemas.microsoft.com/office/drawing/2014/main" id="{6BA6A1A3-FE7E-46C6-96C1-693C2E018A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0" name="Freeform 29">
              <a:extLst>
                <a:ext uri="{FF2B5EF4-FFF2-40B4-BE49-F238E27FC236}">
                  <a16:creationId xmlns:a16="http://schemas.microsoft.com/office/drawing/2014/main" id="{114DA81D-9A00-4EB7-A592-23911BB14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1" name="Freeform 30">
              <a:extLst>
                <a:ext uri="{FF2B5EF4-FFF2-40B4-BE49-F238E27FC236}">
                  <a16:creationId xmlns:a16="http://schemas.microsoft.com/office/drawing/2014/main" id="{DB83C953-DA56-415B-943C-6669B401A8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2" name="Freeform 31">
              <a:extLst>
                <a:ext uri="{FF2B5EF4-FFF2-40B4-BE49-F238E27FC236}">
                  <a16:creationId xmlns:a16="http://schemas.microsoft.com/office/drawing/2014/main" id="{51B3F681-1B14-43A9-AD7C-3337BF646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3" name="Freeform 32">
              <a:extLst>
                <a:ext uri="{FF2B5EF4-FFF2-40B4-BE49-F238E27FC236}">
                  <a16:creationId xmlns:a16="http://schemas.microsoft.com/office/drawing/2014/main" id="{9FFEE267-6F5A-4942-9CCD-93E0FD722B1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4" name="Rectangle 103">
              <a:extLst>
                <a:ext uri="{FF2B5EF4-FFF2-40B4-BE49-F238E27FC236}">
                  <a16:creationId xmlns:a16="http://schemas.microsoft.com/office/drawing/2014/main" id="{D473DF80-FE50-4F0F-9AF3-BE37ACE6B91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05" name="Freeform 34">
              <a:extLst>
                <a:ext uri="{FF2B5EF4-FFF2-40B4-BE49-F238E27FC236}">
                  <a16:creationId xmlns:a16="http://schemas.microsoft.com/office/drawing/2014/main" id="{D2426B62-A33A-419E-B4DF-42543C4CCA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6" name="Freeform 35">
              <a:extLst>
                <a:ext uri="{FF2B5EF4-FFF2-40B4-BE49-F238E27FC236}">
                  <a16:creationId xmlns:a16="http://schemas.microsoft.com/office/drawing/2014/main" id="{1790CDFA-5E0D-467A-B0CA-637136309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7" name="Freeform 36">
              <a:extLst>
                <a:ext uri="{FF2B5EF4-FFF2-40B4-BE49-F238E27FC236}">
                  <a16:creationId xmlns:a16="http://schemas.microsoft.com/office/drawing/2014/main" id="{54F41241-7241-4D2A-BDEA-28406C41D5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8" name="Freeform 37">
              <a:extLst>
                <a:ext uri="{FF2B5EF4-FFF2-40B4-BE49-F238E27FC236}">
                  <a16:creationId xmlns:a16="http://schemas.microsoft.com/office/drawing/2014/main" id="{351E54C3-3D62-48EA-A2DC-D1570769C2E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9" name="Freeform 38">
              <a:extLst>
                <a:ext uri="{FF2B5EF4-FFF2-40B4-BE49-F238E27FC236}">
                  <a16:creationId xmlns:a16="http://schemas.microsoft.com/office/drawing/2014/main" id="{F08D2F28-5814-4CA4-A46E-C82FE6EF5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0" name="Freeform 39">
              <a:extLst>
                <a:ext uri="{FF2B5EF4-FFF2-40B4-BE49-F238E27FC236}">
                  <a16:creationId xmlns:a16="http://schemas.microsoft.com/office/drawing/2014/main" id="{D308FFD9-83B2-4D86-8A5B-CE9F07E8E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1" name="Freeform 40">
              <a:extLst>
                <a:ext uri="{FF2B5EF4-FFF2-40B4-BE49-F238E27FC236}">
                  <a16:creationId xmlns:a16="http://schemas.microsoft.com/office/drawing/2014/main" id="{E6A3BE28-5E73-44F0-AA57-58DAD5DD05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2" name="Freeform 41">
              <a:extLst>
                <a:ext uri="{FF2B5EF4-FFF2-40B4-BE49-F238E27FC236}">
                  <a16:creationId xmlns:a16="http://schemas.microsoft.com/office/drawing/2014/main" id="{7ACED00D-535A-4494-8BFA-78E58A2D56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3" name="Freeform 42">
              <a:extLst>
                <a:ext uri="{FF2B5EF4-FFF2-40B4-BE49-F238E27FC236}">
                  <a16:creationId xmlns:a16="http://schemas.microsoft.com/office/drawing/2014/main" id="{0C7D7BCF-768E-4C0D-857A-63BBA8F9BF7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4" name="Freeform 43">
              <a:extLst>
                <a:ext uri="{FF2B5EF4-FFF2-40B4-BE49-F238E27FC236}">
                  <a16:creationId xmlns:a16="http://schemas.microsoft.com/office/drawing/2014/main" id="{29401C0B-5EF6-49A6-A9F6-DAC32B3B65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5" name="Freeform 44">
              <a:extLst>
                <a:ext uri="{FF2B5EF4-FFF2-40B4-BE49-F238E27FC236}">
                  <a16:creationId xmlns:a16="http://schemas.microsoft.com/office/drawing/2014/main" id="{F6DF5234-BC86-4ABB-A7ED-575143C6A4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6" name="Rectangle 115">
              <a:extLst>
                <a:ext uri="{FF2B5EF4-FFF2-40B4-BE49-F238E27FC236}">
                  <a16:creationId xmlns:a16="http://schemas.microsoft.com/office/drawing/2014/main" id="{E4863625-8438-4877-9681-839C192C611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17" name="Freeform 46">
              <a:extLst>
                <a:ext uri="{FF2B5EF4-FFF2-40B4-BE49-F238E27FC236}">
                  <a16:creationId xmlns:a16="http://schemas.microsoft.com/office/drawing/2014/main" id="{8A1D47CD-E2C4-4AD2-B105-655BB09052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8" name="Freeform 47">
              <a:extLst>
                <a:ext uri="{FF2B5EF4-FFF2-40B4-BE49-F238E27FC236}">
                  <a16:creationId xmlns:a16="http://schemas.microsoft.com/office/drawing/2014/main" id="{4D816259-D8E8-4E5C-A2CF-8C8AFB80571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9" name="Freeform 48">
              <a:extLst>
                <a:ext uri="{FF2B5EF4-FFF2-40B4-BE49-F238E27FC236}">
                  <a16:creationId xmlns:a16="http://schemas.microsoft.com/office/drawing/2014/main" id="{6377A258-3874-44DB-99C9-C4EA6F7AA2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0" name="Freeform 49">
              <a:extLst>
                <a:ext uri="{FF2B5EF4-FFF2-40B4-BE49-F238E27FC236}">
                  <a16:creationId xmlns:a16="http://schemas.microsoft.com/office/drawing/2014/main" id="{A3902333-5178-425F-AA5F-14ABBEDAEF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1" name="Freeform 50">
              <a:extLst>
                <a:ext uri="{FF2B5EF4-FFF2-40B4-BE49-F238E27FC236}">
                  <a16:creationId xmlns:a16="http://schemas.microsoft.com/office/drawing/2014/main" id="{090FF72C-8743-4B55-99A4-E62D6A4B20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2" name="Freeform 51">
              <a:extLst>
                <a:ext uri="{FF2B5EF4-FFF2-40B4-BE49-F238E27FC236}">
                  <a16:creationId xmlns:a16="http://schemas.microsoft.com/office/drawing/2014/main" id="{BFCE6B39-2A20-4DB5-BA8E-2FA60B460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3" name="Freeform 52">
              <a:extLst>
                <a:ext uri="{FF2B5EF4-FFF2-40B4-BE49-F238E27FC236}">
                  <a16:creationId xmlns:a16="http://schemas.microsoft.com/office/drawing/2014/main" id="{A9F068E0-CF7F-474D-9118-50619A6E1C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4" name="Freeform 53">
              <a:extLst>
                <a:ext uri="{FF2B5EF4-FFF2-40B4-BE49-F238E27FC236}">
                  <a16:creationId xmlns:a16="http://schemas.microsoft.com/office/drawing/2014/main" id="{CEE9ADFF-5205-4783-ADA2-655A73DB47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5" name="Freeform 54">
              <a:extLst>
                <a:ext uri="{FF2B5EF4-FFF2-40B4-BE49-F238E27FC236}">
                  <a16:creationId xmlns:a16="http://schemas.microsoft.com/office/drawing/2014/main" id="{B28123C4-0A50-4115-936C-C659A9129A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6" name="Freeform 55">
              <a:extLst>
                <a:ext uri="{FF2B5EF4-FFF2-40B4-BE49-F238E27FC236}">
                  <a16:creationId xmlns:a16="http://schemas.microsoft.com/office/drawing/2014/main" id="{09B49DB9-536F-45DE-9352-5095C8D838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7" name="Freeform 56">
              <a:extLst>
                <a:ext uri="{FF2B5EF4-FFF2-40B4-BE49-F238E27FC236}">
                  <a16:creationId xmlns:a16="http://schemas.microsoft.com/office/drawing/2014/main" id="{43C4B12A-C5E9-47A5-9B04-5D2186A074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8" name="Freeform 57">
              <a:extLst>
                <a:ext uri="{FF2B5EF4-FFF2-40B4-BE49-F238E27FC236}">
                  <a16:creationId xmlns:a16="http://schemas.microsoft.com/office/drawing/2014/main" id="{A01B0DF5-9122-4E62-BF5B-0CCE0A5457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9" name="Freeform 58">
              <a:extLst>
                <a:ext uri="{FF2B5EF4-FFF2-40B4-BE49-F238E27FC236}">
                  <a16:creationId xmlns:a16="http://schemas.microsoft.com/office/drawing/2014/main" id="{3ED6B441-A89D-4565-949B-4C4AB6DC954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sp>
        <p:nvSpPr>
          <p:cNvPr id="3" name="Marcador de contenido 2">
            <a:extLst>
              <a:ext uri="{FF2B5EF4-FFF2-40B4-BE49-F238E27FC236}">
                <a16:creationId xmlns:a16="http://schemas.microsoft.com/office/drawing/2014/main" id="{38C77502-DAF0-46EB-88CE-745FA28DBEB2}"/>
              </a:ext>
            </a:extLst>
          </p:cNvPr>
          <p:cNvSpPr>
            <a:spLocks noGrp="1"/>
          </p:cNvSpPr>
          <p:nvPr>
            <p:ph idx="1"/>
          </p:nvPr>
        </p:nvSpPr>
        <p:spPr>
          <a:xfrm>
            <a:off x="4968958" y="2249487"/>
            <a:ext cx="6078453" cy="3541714"/>
          </a:xfrm>
        </p:spPr>
        <p:txBody>
          <a:bodyPr>
            <a:normAutofit/>
          </a:bodyPr>
          <a:lstStyle/>
          <a:p>
            <a:pPr marL="0" indent="0" algn="just">
              <a:buNone/>
            </a:pPr>
            <a:r>
              <a:rPr lang="es-MX" dirty="0"/>
              <a:t>Podemos indicar, relativo al objetivo general… que se cumplió el cometido. Logramos la restauración y operación del motor del túnel en un 100% y un control efectivo de la velocidad del viento producido, así como de la dirección del mismo.</a:t>
            </a:r>
          </a:p>
          <a:p>
            <a:pPr algn="just"/>
            <a:endParaRPr lang="es-MX" dirty="0"/>
          </a:p>
        </p:txBody>
      </p:sp>
      <p:sp>
        <p:nvSpPr>
          <p:cNvPr id="5" name="Marcador de número de diapositiva 4">
            <a:extLst>
              <a:ext uri="{FF2B5EF4-FFF2-40B4-BE49-F238E27FC236}">
                <a16:creationId xmlns:a16="http://schemas.microsoft.com/office/drawing/2014/main" id="{CD24C61A-3630-4D20-9EAE-5DDA57B248B3}"/>
              </a:ext>
            </a:extLst>
          </p:cNvPr>
          <p:cNvSpPr>
            <a:spLocks noGrp="1"/>
          </p:cNvSpPr>
          <p:nvPr>
            <p:ph type="sldNum" sz="quarter" idx="12"/>
          </p:nvPr>
        </p:nvSpPr>
        <p:spPr>
          <a:xfrm>
            <a:off x="10276321" y="5883274"/>
            <a:ext cx="771089" cy="365125"/>
          </a:xfrm>
        </p:spPr>
        <p:txBody>
          <a:bodyPr>
            <a:normAutofit/>
          </a:bodyPr>
          <a:lstStyle/>
          <a:p>
            <a:pPr>
              <a:spcAft>
                <a:spcPts val="600"/>
              </a:spcAft>
            </a:pPr>
            <a:fld id="{6D22F896-40B5-4ADD-8801-0D06FADFA095}" type="slidenum">
              <a:rPr lang="en-US" smtClean="0"/>
              <a:pPr>
                <a:spcAft>
                  <a:spcPts val="600"/>
                </a:spcAft>
              </a:pPr>
              <a:t>24</a:t>
            </a:fld>
            <a:endParaRPr lang="en-US" dirty="0"/>
          </a:p>
        </p:txBody>
      </p:sp>
    </p:spTree>
    <p:extLst>
      <p:ext uri="{BB962C8B-B14F-4D97-AF65-F5344CB8AC3E}">
        <p14:creationId xmlns:p14="http://schemas.microsoft.com/office/powerpoint/2010/main" val="822484680"/>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30C532-D332-427A-AA8C-9A5B17BE1BAF}"/>
              </a:ext>
            </a:extLst>
          </p:cNvPr>
          <p:cNvSpPr>
            <a:spLocks noGrp="1"/>
          </p:cNvSpPr>
          <p:nvPr>
            <p:ph type="title"/>
          </p:nvPr>
        </p:nvSpPr>
        <p:spPr/>
        <p:txBody>
          <a:bodyPr/>
          <a:lstStyle/>
          <a:p>
            <a:r>
              <a:rPr lang="es-MX" dirty="0"/>
              <a:t>R</a:t>
            </a:r>
            <a:r>
              <a:rPr lang="es-MX" cap="none" dirty="0"/>
              <a:t>ecomendaciones</a:t>
            </a:r>
            <a:endParaRPr lang="es-MX" dirty="0"/>
          </a:p>
        </p:txBody>
      </p:sp>
      <p:sp>
        <p:nvSpPr>
          <p:cNvPr id="3" name="Marcador de contenido 2">
            <a:extLst>
              <a:ext uri="{FF2B5EF4-FFF2-40B4-BE49-F238E27FC236}">
                <a16:creationId xmlns:a16="http://schemas.microsoft.com/office/drawing/2014/main" id="{A40D83AB-9900-4A31-BBB5-E29ABE4063A9}"/>
              </a:ext>
            </a:extLst>
          </p:cNvPr>
          <p:cNvSpPr>
            <a:spLocks noGrp="1"/>
          </p:cNvSpPr>
          <p:nvPr>
            <p:ph idx="1"/>
          </p:nvPr>
        </p:nvSpPr>
        <p:spPr/>
        <p:txBody>
          <a:bodyPr/>
          <a:lstStyle/>
          <a:p>
            <a:pPr marL="0" indent="0">
              <a:buNone/>
            </a:pPr>
            <a:r>
              <a:rPr lang="es-MX" dirty="0"/>
              <a:t>Brindar apoyo técnico y económico continuo al equipo que trabaja en la restauración del túnel de manera continua de ahora en adelante.</a:t>
            </a:r>
          </a:p>
          <a:p>
            <a:pPr marL="0" indent="0">
              <a:buNone/>
            </a:pPr>
            <a:r>
              <a:rPr lang="es-MX" dirty="0"/>
              <a:t>Pedir al equipo que notifique sobre las necesidades del proyecto a dicha persona que proveerá el apoyo.</a:t>
            </a:r>
          </a:p>
          <a:p>
            <a:pPr marL="0" indent="0">
              <a:buNone/>
            </a:pPr>
            <a:r>
              <a:rPr lang="es-MX" dirty="0"/>
              <a:t>Dar seguimiento al proyecto, pues, la intención es continuar con la instrumentación del túnel en ASE II.</a:t>
            </a:r>
          </a:p>
        </p:txBody>
      </p:sp>
      <p:sp>
        <p:nvSpPr>
          <p:cNvPr id="5" name="Marcador de número de diapositiva 4">
            <a:extLst>
              <a:ext uri="{FF2B5EF4-FFF2-40B4-BE49-F238E27FC236}">
                <a16:creationId xmlns:a16="http://schemas.microsoft.com/office/drawing/2014/main" id="{3149604C-3293-4EC0-966A-6EC533DE75D3}"/>
              </a:ext>
            </a:extLst>
          </p:cNvPr>
          <p:cNvSpPr>
            <a:spLocks noGrp="1"/>
          </p:cNvSpPr>
          <p:nvPr>
            <p:ph type="sldNum" sz="quarter" idx="12"/>
          </p:nvPr>
        </p:nvSpPr>
        <p:spPr/>
        <p:txBody>
          <a:bodyPr/>
          <a:lstStyle/>
          <a:p>
            <a:fld id="{6D22F896-40B5-4ADD-8801-0D06FADFA095}" type="slidenum">
              <a:rPr lang="en-US" smtClean="0"/>
              <a:t>25</a:t>
            </a:fld>
            <a:endParaRPr lang="en-US" dirty="0"/>
          </a:p>
        </p:txBody>
      </p:sp>
    </p:spTree>
    <p:extLst>
      <p:ext uri="{BB962C8B-B14F-4D97-AF65-F5344CB8AC3E}">
        <p14:creationId xmlns:p14="http://schemas.microsoft.com/office/powerpoint/2010/main" val="1048901703"/>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EDAAD4D-368E-4BB7-83BC-6B727D51C8AA}"/>
              </a:ext>
            </a:extLst>
          </p:cNvPr>
          <p:cNvSpPr>
            <a:spLocks noGrp="1"/>
          </p:cNvSpPr>
          <p:nvPr>
            <p:ph idx="1"/>
          </p:nvPr>
        </p:nvSpPr>
        <p:spPr>
          <a:xfrm>
            <a:off x="1141412" y="1115254"/>
            <a:ext cx="10200665" cy="5391054"/>
          </a:xfrm>
        </p:spPr>
        <p:txBody>
          <a:bodyPr>
            <a:normAutofit fontScale="85000" lnSpcReduction="10000"/>
          </a:bodyPr>
          <a:lstStyle/>
          <a:p>
            <a:pPr marL="0" indent="0">
              <a:buNone/>
            </a:pPr>
            <a:r>
              <a:rPr lang="es-MX" dirty="0"/>
              <a:t>Sumida, M., &amp; Morita, S. (2018). Wind Tunnel Tests on Aerodynamic Forces of Road Vehicles 	Under Unsteady Wind Conditions. International Journal of Automotive &amp; Mechanical 	Engineering, 15(4), 6064–6077. Recuperado el 1 de febrero del 2020 de: 	</a:t>
            </a:r>
            <a:r>
              <a:rPr lang="es-MX" u="sng" dirty="0">
                <a:solidFill>
                  <a:srgbClr val="7030A0"/>
                </a:solidFill>
                <a:hlinkClick r:id="rId2"/>
              </a:rPr>
              <a:t>http://search.ebscohost.com/login.aspx?direct=true&amp;db=aci&amp;AN=135595943&amp;site=eho</a:t>
            </a:r>
            <a:r>
              <a:rPr lang="es-MX" u="sng" dirty="0">
                <a:solidFill>
                  <a:srgbClr val="7030A0"/>
                </a:solidFill>
              </a:rPr>
              <a:t>	</a:t>
            </a:r>
            <a:r>
              <a:rPr lang="es-MX" u="sng" dirty="0">
                <a:solidFill>
                  <a:srgbClr val="7030A0"/>
                </a:solidFill>
                <a:hlinkClick r:id="rId3"/>
              </a:rPr>
              <a:t>st-live</a:t>
            </a:r>
            <a:endParaRPr lang="es-MX" u="sng" dirty="0">
              <a:solidFill>
                <a:srgbClr val="7030A0"/>
              </a:solidFill>
            </a:endParaRPr>
          </a:p>
          <a:p>
            <a:pPr marL="0" indent="0">
              <a:buNone/>
            </a:pPr>
            <a:endParaRPr lang="es-MX" u="sng" dirty="0">
              <a:solidFill>
                <a:srgbClr val="7030A0"/>
              </a:solidFill>
            </a:endParaRPr>
          </a:p>
          <a:p>
            <a:pPr marL="0" indent="0">
              <a:buNone/>
            </a:pPr>
            <a:r>
              <a:rPr lang="es-MX" dirty="0"/>
              <a:t>Lee, H., &amp; Moon, J. (2019). Static Wind Load Evaluation under Steady-State Wind Flow for 2-Edge 	Sloped Box Girder by Using Wind Tunnel Test. Advances in Civil Engineering, 1–12. 	Recuperado el 1 de febrero de 2020 de: </a:t>
            </a:r>
            <a:r>
              <a:rPr lang="es-MX" u="sng" dirty="0">
                <a:hlinkClick r:id="rId4"/>
              </a:rPr>
              <a:t>https://doi.org/10.1155/2019/9397527</a:t>
            </a:r>
            <a:endParaRPr lang="es-MX" u="sng" dirty="0"/>
          </a:p>
          <a:p>
            <a:pPr marL="0" indent="0">
              <a:buNone/>
            </a:pPr>
            <a:endParaRPr lang="es-MX" dirty="0"/>
          </a:p>
          <a:p>
            <a:pPr marL="0" indent="0">
              <a:buNone/>
            </a:pPr>
            <a:r>
              <a:rPr lang="es-MX" dirty="0"/>
              <a:t>ISO ORG. (2020). ISO, Recuperado el 1 de febrero del 2020 de: </a:t>
            </a:r>
            <a:r>
              <a:rPr lang="es-MX" u="sng" dirty="0">
                <a:hlinkClick r:id="rId5"/>
              </a:rPr>
              <a:t>https://www.iso.org/home.html</a:t>
            </a:r>
            <a:endParaRPr lang="es-MX" u="sng" dirty="0"/>
          </a:p>
          <a:p>
            <a:pPr marL="0" indent="0">
              <a:buNone/>
            </a:pPr>
            <a:endParaRPr lang="es-MX" u="sng" dirty="0"/>
          </a:p>
          <a:p>
            <a:pPr marL="0" indent="0">
              <a:buNone/>
            </a:pPr>
            <a:r>
              <a:rPr lang="es-MX" dirty="0"/>
              <a:t>Maldonado, A., Acevedo, M. Diálogo sobre el Túnel Aerodinámico, 6 de febrero de 2020</a:t>
            </a:r>
          </a:p>
        </p:txBody>
      </p:sp>
      <p:sp>
        <p:nvSpPr>
          <p:cNvPr id="5" name="Marcador de número de diapositiva 4">
            <a:extLst>
              <a:ext uri="{FF2B5EF4-FFF2-40B4-BE49-F238E27FC236}">
                <a16:creationId xmlns:a16="http://schemas.microsoft.com/office/drawing/2014/main" id="{666FE54D-64E5-4C7F-9ED8-EFC1C6C18181}"/>
              </a:ext>
            </a:extLst>
          </p:cNvPr>
          <p:cNvSpPr>
            <a:spLocks noGrp="1"/>
          </p:cNvSpPr>
          <p:nvPr>
            <p:ph type="sldNum" sz="quarter" idx="12"/>
          </p:nvPr>
        </p:nvSpPr>
        <p:spPr/>
        <p:txBody>
          <a:bodyPr/>
          <a:lstStyle/>
          <a:p>
            <a:fld id="{6D22F896-40B5-4ADD-8801-0D06FADFA095}" type="slidenum">
              <a:rPr lang="en-US" smtClean="0"/>
              <a:t>26</a:t>
            </a:fld>
            <a:endParaRPr lang="en-US" dirty="0"/>
          </a:p>
        </p:txBody>
      </p:sp>
      <p:sp>
        <p:nvSpPr>
          <p:cNvPr id="8" name="CuadroTexto 7">
            <a:extLst>
              <a:ext uri="{FF2B5EF4-FFF2-40B4-BE49-F238E27FC236}">
                <a16:creationId xmlns:a16="http://schemas.microsoft.com/office/drawing/2014/main" id="{A86EB1A1-EF0A-4DB3-ABB2-EAF3F4E8487B}"/>
              </a:ext>
            </a:extLst>
          </p:cNvPr>
          <p:cNvSpPr txBox="1"/>
          <p:nvPr/>
        </p:nvSpPr>
        <p:spPr>
          <a:xfrm>
            <a:off x="1141412" y="468922"/>
            <a:ext cx="4499950" cy="646331"/>
          </a:xfrm>
          <a:prstGeom prst="rect">
            <a:avLst/>
          </a:prstGeom>
          <a:noFill/>
        </p:spPr>
        <p:txBody>
          <a:bodyPr wrap="square" rtlCol="0">
            <a:spAutoFit/>
          </a:bodyPr>
          <a:lstStyle/>
          <a:p>
            <a:pPr algn="just"/>
            <a:r>
              <a:rPr lang="es-MX" sz="3600" dirty="0">
                <a:latin typeface="+mj-lt"/>
              </a:rPr>
              <a:t>Referencias</a:t>
            </a:r>
          </a:p>
        </p:txBody>
      </p:sp>
    </p:spTree>
    <p:extLst>
      <p:ext uri="{BB962C8B-B14F-4D97-AF65-F5344CB8AC3E}">
        <p14:creationId xmlns:p14="http://schemas.microsoft.com/office/powerpoint/2010/main" val="2528325018"/>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45D2152-BF80-4B42-BE25-B5E12AD3E851}"/>
              </a:ext>
            </a:extLst>
          </p:cNvPr>
          <p:cNvSpPr>
            <a:spLocks noGrp="1"/>
          </p:cNvSpPr>
          <p:nvPr>
            <p:ph idx="1"/>
          </p:nvPr>
        </p:nvSpPr>
        <p:spPr>
          <a:xfrm>
            <a:off x="1017124" y="1026851"/>
            <a:ext cx="9905999" cy="4672614"/>
          </a:xfrm>
        </p:spPr>
        <p:txBody>
          <a:bodyPr>
            <a:normAutofit fontScale="92500" lnSpcReduction="20000"/>
          </a:bodyPr>
          <a:lstStyle/>
          <a:p>
            <a:pPr marL="0" indent="0" algn="just">
              <a:buNone/>
            </a:pPr>
            <a:r>
              <a:rPr lang="es-ES" sz="2000" dirty="0"/>
              <a:t>UNAM, (29 de junio del 2018). Recuperado el 1 de febrero del 2020 de </a:t>
            </a:r>
            <a:r>
              <a:rPr lang="es-ES" sz="2000" u="sng" dirty="0">
                <a:solidFill>
                  <a:srgbClr val="7030A0"/>
                </a:solidFill>
              </a:rPr>
              <a:t>http://www.unamglobal.unam.mx/?p=42975</a:t>
            </a:r>
          </a:p>
          <a:p>
            <a:pPr marL="0" indent="0" algn="just">
              <a:buNone/>
            </a:pPr>
            <a:r>
              <a:rPr lang="es-ES" sz="2000" dirty="0"/>
              <a:t>Cesar Sánchez Gil, (3 de mayo del 2015). Recuperado el 1 de febrero del 2020 de </a:t>
            </a:r>
            <a:r>
              <a:rPr lang="es-ES" sz="2000" u="sng" dirty="0">
                <a:solidFill>
                  <a:srgbClr val="7030A0"/>
                </a:solidFill>
              </a:rPr>
              <a:t>https://prezi.com/ov77egsud6av/diseno-y-construccion-de-un-tunel-de-viento/ </a:t>
            </a:r>
          </a:p>
          <a:p>
            <a:pPr marL="0" indent="0" algn="just">
              <a:buNone/>
            </a:pPr>
            <a:r>
              <a:rPr lang="es-ES" sz="2000" dirty="0"/>
              <a:t>Salome Gonzales Chávez, José Chiroque Valdera, William Urcuhuaranga Jesús, (enero del 2012). Recuperado el 1 de febrero del 2020 de </a:t>
            </a:r>
            <a:r>
              <a:rPr lang="es-ES" sz="2000" u="sng" dirty="0">
                <a:solidFill>
                  <a:srgbClr val="7030A0"/>
                </a:solidFill>
              </a:rPr>
              <a:t>https://guzlop-editoras.com/web_des/ener01/eolica/pld0442.pdf</a:t>
            </a:r>
          </a:p>
          <a:p>
            <a:pPr marL="0" indent="0" algn="just">
              <a:buNone/>
            </a:pPr>
            <a:r>
              <a:rPr lang="es-ES" sz="2000" dirty="0"/>
              <a:t>Sandra Milena Mejía, Urquijo Lina Johanna Cardona Montes, (2016). Recuperado el 1 de febrero del 2020 de </a:t>
            </a:r>
            <a:r>
              <a:rPr lang="es-ES" sz="2000" u="sng" dirty="0">
                <a:solidFill>
                  <a:srgbClr val="7030A0"/>
                </a:solidFill>
                <a:hlinkClick r:id="rId2"/>
              </a:rPr>
              <a:t>http://repositorio.utp.edu.co/dspace/bitstream/handle/11059/6351/62983M516.pdf?sequence=1</a:t>
            </a:r>
            <a:endParaRPr lang="es-ES" sz="2000" u="sng" dirty="0">
              <a:solidFill>
                <a:srgbClr val="7030A0"/>
              </a:solidFill>
            </a:endParaRPr>
          </a:p>
          <a:p>
            <a:pPr marL="0" indent="0" algn="just">
              <a:buNone/>
            </a:pPr>
            <a:r>
              <a:rPr lang="es-ES" sz="2000" u="sng" dirty="0"/>
              <a:t>Jorge Iván Cifuentes, (2012). INSTRUMENTACION INDUSTRIAL – ANEMOMETRO. Recuperado el 12 de marzo del 2020 de: </a:t>
            </a:r>
            <a:r>
              <a:rPr lang="es-ES" sz="2000" u="sng" dirty="0">
                <a:solidFill>
                  <a:srgbClr val="7030A0"/>
                </a:solidFill>
              </a:rPr>
              <a:t>file:///C:/Users/js375/Documents/Anemometro.pdf</a:t>
            </a:r>
          </a:p>
          <a:p>
            <a:pPr marL="0" indent="0" algn="just">
              <a:buNone/>
            </a:pPr>
            <a:endParaRPr lang="es-MX" sz="2000" dirty="0"/>
          </a:p>
        </p:txBody>
      </p:sp>
      <p:sp>
        <p:nvSpPr>
          <p:cNvPr id="5" name="Marcador de número de diapositiva 4">
            <a:extLst>
              <a:ext uri="{FF2B5EF4-FFF2-40B4-BE49-F238E27FC236}">
                <a16:creationId xmlns:a16="http://schemas.microsoft.com/office/drawing/2014/main" id="{1EA66ADE-2436-4C5C-9167-D93F5F76D69D}"/>
              </a:ext>
            </a:extLst>
          </p:cNvPr>
          <p:cNvSpPr>
            <a:spLocks noGrp="1"/>
          </p:cNvSpPr>
          <p:nvPr>
            <p:ph type="sldNum" sz="quarter" idx="12"/>
          </p:nvPr>
        </p:nvSpPr>
        <p:spPr/>
        <p:txBody>
          <a:bodyPr/>
          <a:lstStyle/>
          <a:p>
            <a:fld id="{6D22F896-40B5-4ADD-8801-0D06FADFA095}" type="slidenum">
              <a:rPr lang="en-US" smtClean="0"/>
              <a:t>27</a:t>
            </a:fld>
            <a:endParaRPr lang="en-US" dirty="0"/>
          </a:p>
        </p:txBody>
      </p:sp>
    </p:spTree>
    <p:extLst>
      <p:ext uri="{BB962C8B-B14F-4D97-AF65-F5344CB8AC3E}">
        <p14:creationId xmlns:p14="http://schemas.microsoft.com/office/powerpoint/2010/main" val="4208407739"/>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grpSp>
        <p:nvGrpSpPr>
          <p:cNvPr id="9" name="Group 11">
            <a:extLst>
              <a:ext uri="{FF2B5EF4-FFF2-40B4-BE49-F238E27FC236}">
                <a16:creationId xmlns:a16="http://schemas.microsoft.com/office/drawing/2014/main" id="{9C9A395D-0E3C-47A2-BD3C-E0B63FFEB9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3" name="Rectangle 12">
              <a:extLst>
                <a:ext uri="{FF2B5EF4-FFF2-40B4-BE49-F238E27FC236}">
                  <a16:creationId xmlns:a16="http://schemas.microsoft.com/office/drawing/2014/main" id="{0679A098-1291-4ABE-A761-D1BEDD68E0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2">
              <a:extLst>
                <a:ext uri="{FF2B5EF4-FFF2-40B4-BE49-F238E27FC236}">
                  <a16:creationId xmlns:a16="http://schemas.microsoft.com/office/drawing/2014/main" id="{04DF8F41-DD3B-47AD-A8E9-6B42152BE251}"/>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7" name="Picture 9" descr="Resultado de imagen para ibero puebla">
            <a:extLst>
              <a:ext uri="{FF2B5EF4-FFF2-40B4-BE49-F238E27FC236}">
                <a16:creationId xmlns:a16="http://schemas.microsoft.com/office/drawing/2014/main" id="{DE028110-7357-4EDE-9A8C-3EC5A644AF5F}"/>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l="14692" r="1" b="1"/>
          <a:stretch/>
        </p:blipFill>
        <p:spPr bwMode="auto">
          <a:xfrm>
            <a:off x="3611" y="10"/>
            <a:ext cx="12188389"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15">
            <a:extLst>
              <a:ext uri="{FF2B5EF4-FFF2-40B4-BE49-F238E27FC236}">
                <a16:creationId xmlns:a16="http://schemas.microsoft.com/office/drawing/2014/main" id="{1D4E244F-B3CC-4EA6-AEF8-9C10A9F2D6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2533" y="0"/>
            <a:ext cx="11455400" cy="6848476"/>
            <a:chOff x="372533" y="0"/>
            <a:chExt cx="11455400" cy="6848476"/>
          </a:xfrm>
        </p:grpSpPr>
        <p:sp>
          <p:nvSpPr>
            <p:cNvPr id="17" name="Round Diagonal Corner Rectangle 7">
              <a:extLst>
                <a:ext uri="{FF2B5EF4-FFF2-40B4-BE49-F238E27FC236}">
                  <a16:creationId xmlns:a16="http://schemas.microsoft.com/office/drawing/2014/main" id="{3ADF6A4B-498A-43D2-93FC-45D1C94E17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2867" y="766234"/>
              <a:ext cx="10346266" cy="5325532"/>
            </a:xfrm>
            <a:prstGeom prst="round2DiagRect">
              <a:avLst>
                <a:gd name="adj1" fmla="val 4147"/>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2234058F-4A78-4BDB-BB4C-D5C3A3A5035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085512" y="0"/>
              <a:ext cx="650875" cy="1730375"/>
              <a:chOff x="11347978" y="0"/>
              <a:chExt cx="650875" cy="1730375"/>
            </a:xfrm>
          </p:grpSpPr>
          <p:sp>
            <p:nvSpPr>
              <p:cNvPr id="38" name="Freeform 32">
                <a:extLst>
                  <a:ext uri="{FF2B5EF4-FFF2-40B4-BE49-F238E27FC236}">
                    <a16:creationId xmlns:a16="http://schemas.microsoft.com/office/drawing/2014/main" id="{81923CAD-9918-44BE-9706-67D58C9723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67041"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39" name="Freeform 33">
                <a:extLst>
                  <a:ext uri="{FF2B5EF4-FFF2-40B4-BE49-F238E27FC236}">
                    <a16:creationId xmlns:a16="http://schemas.microsoft.com/office/drawing/2014/main" id="{DB4D2157-45E9-4E6B-B4F9-872B39F133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47978"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40" name="Freeform 34">
                <a:extLst>
                  <a:ext uri="{FF2B5EF4-FFF2-40B4-BE49-F238E27FC236}">
                    <a16:creationId xmlns:a16="http://schemas.microsoft.com/office/drawing/2014/main" id="{3AF950BB-DE8F-4B49-8982-2DF7730EE3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4678"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41" name="Freeform 37">
                <a:extLst>
                  <a:ext uri="{FF2B5EF4-FFF2-40B4-BE49-F238E27FC236}">
                    <a16:creationId xmlns:a16="http://schemas.microsoft.com/office/drawing/2014/main" id="{AE9B44C5-8A5E-4526-99B4-DBB63CC2D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694053"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19" name="Group 18">
              <a:extLst>
                <a:ext uri="{FF2B5EF4-FFF2-40B4-BE49-F238E27FC236}">
                  <a16:creationId xmlns:a16="http://schemas.microsoft.com/office/drawing/2014/main" id="{A910EF9E-D7FF-4921-A289-5AB046461A0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11229445" y="4867275"/>
              <a:ext cx="598488" cy="1981201"/>
              <a:chOff x="11424178" y="4867275"/>
              <a:chExt cx="598488" cy="1981201"/>
            </a:xfrm>
          </p:grpSpPr>
          <p:sp>
            <p:nvSpPr>
              <p:cNvPr id="32" name="Freeform 35">
                <a:extLst>
                  <a:ext uri="{FF2B5EF4-FFF2-40B4-BE49-F238E27FC236}">
                    <a16:creationId xmlns:a16="http://schemas.microsoft.com/office/drawing/2014/main" id="{5D1500E8-0351-4B53-9578-09F33B26CE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14666"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33" name="Freeform 36">
                <a:extLst>
                  <a:ext uri="{FF2B5EF4-FFF2-40B4-BE49-F238E27FC236}">
                    <a16:creationId xmlns:a16="http://schemas.microsoft.com/office/drawing/2014/main" id="{65A2BF85-98D8-4340-AF82-808A1EC255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55966"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34" name="Freeform 38">
                <a:extLst>
                  <a:ext uri="{FF2B5EF4-FFF2-40B4-BE49-F238E27FC236}">
                    <a16:creationId xmlns:a16="http://schemas.microsoft.com/office/drawing/2014/main" id="{B0441C99-23C8-42B2-A9A2-36F6CE6BAA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9441"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35" name="Freeform 39">
                <a:extLst>
                  <a:ext uri="{FF2B5EF4-FFF2-40B4-BE49-F238E27FC236}">
                    <a16:creationId xmlns:a16="http://schemas.microsoft.com/office/drawing/2014/main" id="{3304648D-1287-492A-A76B-4724456AED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24178"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36" name="Freeform 40">
                <a:extLst>
                  <a:ext uri="{FF2B5EF4-FFF2-40B4-BE49-F238E27FC236}">
                    <a16:creationId xmlns:a16="http://schemas.microsoft.com/office/drawing/2014/main" id="{32B78AFE-D9B6-41B5-B593-4B797DA21E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32166"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37" name="Rectangle 41">
                <a:extLst>
                  <a:ext uri="{FF2B5EF4-FFF2-40B4-BE49-F238E27FC236}">
                    <a16:creationId xmlns:a16="http://schemas.microsoft.com/office/drawing/2014/main" id="{BCA10968-EDF7-42D6-90B0-53A80026F8E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22653" y="6596063"/>
                <a:ext cx="23813" cy="252413"/>
              </a:xfrm>
              <a:prstGeom prst="rect">
                <a:avLst/>
              </a:prstGeom>
              <a:solidFill>
                <a:schemeClr val="tx2">
                  <a:alpha val="80000"/>
                </a:schemeClr>
              </a:solidFill>
              <a:ln>
                <a:noFill/>
              </a:ln>
            </p:spPr>
          </p:sp>
        </p:grpSp>
        <p:grpSp>
          <p:nvGrpSpPr>
            <p:cNvPr id="20" name="Group 19">
              <a:extLst>
                <a:ext uri="{FF2B5EF4-FFF2-40B4-BE49-F238E27FC236}">
                  <a16:creationId xmlns:a16="http://schemas.microsoft.com/office/drawing/2014/main" id="{AD1EB8D8-CD83-45AD-9D5A-A9E2D3C1121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440267" y="5118101"/>
              <a:ext cx="650875" cy="1730375"/>
              <a:chOff x="118533" y="5118101"/>
              <a:chExt cx="650875" cy="1730375"/>
            </a:xfrm>
          </p:grpSpPr>
          <p:sp>
            <p:nvSpPr>
              <p:cNvPr id="28" name="Freeform 32">
                <a:extLst>
                  <a:ext uri="{FF2B5EF4-FFF2-40B4-BE49-F238E27FC236}">
                    <a16:creationId xmlns:a16="http://schemas.microsoft.com/office/drawing/2014/main" id="{8A6D937B-952D-4A1B-BF33-2FEEE73675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37596" y="6335713"/>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9" name="Freeform 33">
                <a:extLst>
                  <a:ext uri="{FF2B5EF4-FFF2-40B4-BE49-F238E27FC236}">
                    <a16:creationId xmlns:a16="http://schemas.microsoft.com/office/drawing/2014/main" id="{B1150F7C-2943-4E9B-9DE9-A6BFE2646E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118533" y="622141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30" name="Freeform 34">
                <a:extLst>
                  <a:ext uri="{FF2B5EF4-FFF2-40B4-BE49-F238E27FC236}">
                    <a16:creationId xmlns:a16="http://schemas.microsoft.com/office/drawing/2014/main" id="{A4C8781F-2B1E-44FB-A324-F38A31F0C4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5233" y="5118101"/>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31" name="Freeform 37">
                <a:extLst>
                  <a:ext uri="{FF2B5EF4-FFF2-40B4-BE49-F238E27FC236}">
                    <a16:creationId xmlns:a16="http://schemas.microsoft.com/office/drawing/2014/main" id="{D03FBB69-F351-4E02-8966-FCEF0F202A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464608" y="5299075"/>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21" name="Group 20">
              <a:extLst>
                <a:ext uri="{FF2B5EF4-FFF2-40B4-BE49-F238E27FC236}">
                  <a16:creationId xmlns:a16="http://schemas.microsoft.com/office/drawing/2014/main" id="{B201A811-52F0-4094-9436-ED11EA90456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72533" y="0"/>
              <a:ext cx="598488" cy="1981201"/>
              <a:chOff x="194733" y="0"/>
              <a:chExt cx="598488" cy="1981201"/>
            </a:xfrm>
          </p:grpSpPr>
          <p:sp>
            <p:nvSpPr>
              <p:cNvPr id="22" name="Freeform 35">
                <a:extLst>
                  <a:ext uri="{FF2B5EF4-FFF2-40B4-BE49-F238E27FC236}">
                    <a16:creationId xmlns:a16="http://schemas.microsoft.com/office/drawing/2014/main" id="{9FC3980B-D9F9-442F-9A4E-C7F4E8D102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85221" y="0"/>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3" name="Freeform 36">
                <a:extLst>
                  <a:ext uri="{FF2B5EF4-FFF2-40B4-BE49-F238E27FC236}">
                    <a16:creationId xmlns:a16="http://schemas.microsoft.com/office/drawing/2014/main" id="{910EFCEE-C831-466C-AC2F-94F88DBC0D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526521" y="1141413"/>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4" name="Freeform 38">
                <a:extLst>
                  <a:ext uri="{FF2B5EF4-FFF2-40B4-BE49-F238E27FC236}">
                    <a16:creationId xmlns:a16="http://schemas.microsoft.com/office/drawing/2014/main" id="{2615A3E9-7D96-4000-98B6-AEEF6A6433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9996" y="1792288"/>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 name="Freeform 39">
                <a:extLst>
                  <a:ext uri="{FF2B5EF4-FFF2-40B4-BE49-F238E27FC236}">
                    <a16:creationId xmlns:a16="http://schemas.microsoft.com/office/drawing/2014/main" id="{32C5195D-6336-43F8-B899-DF72D2AE8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194733" y="0"/>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6" name="Freeform 40">
                <a:extLst>
                  <a:ext uri="{FF2B5EF4-FFF2-40B4-BE49-F238E27FC236}">
                    <a16:creationId xmlns:a16="http://schemas.microsoft.com/office/drawing/2014/main" id="{8ABD3FAB-A4EA-4D58-8742-268B17D11E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602721" y="24288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7" name="Rectangle 41">
                <a:extLst>
                  <a:ext uri="{FF2B5EF4-FFF2-40B4-BE49-F238E27FC236}">
                    <a16:creationId xmlns:a16="http://schemas.microsoft.com/office/drawing/2014/main" id="{A9C0472A-2593-4A0C-A011-A742360A06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flipV="1">
                <a:off x="693208" y="0"/>
                <a:ext cx="23813" cy="252413"/>
              </a:xfrm>
              <a:prstGeom prst="rect">
                <a:avLst/>
              </a:prstGeom>
              <a:solidFill>
                <a:schemeClr val="tx2">
                  <a:alpha val="80000"/>
                </a:schemeClr>
              </a:solidFill>
              <a:ln>
                <a:noFill/>
              </a:ln>
            </p:spPr>
          </p:sp>
        </p:grpSp>
      </p:grpSp>
      <p:sp>
        <p:nvSpPr>
          <p:cNvPr id="3" name="Marcador de contenido 2">
            <a:extLst>
              <a:ext uri="{FF2B5EF4-FFF2-40B4-BE49-F238E27FC236}">
                <a16:creationId xmlns:a16="http://schemas.microsoft.com/office/drawing/2014/main" id="{604F79BC-C89C-40FA-AD51-38D6D50E0411}"/>
              </a:ext>
            </a:extLst>
          </p:cNvPr>
          <p:cNvSpPr>
            <a:spLocks noGrp="1"/>
          </p:cNvSpPr>
          <p:nvPr>
            <p:ph idx="1"/>
          </p:nvPr>
        </p:nvSpPr>
        <p:spPr>
          <a:xfrm>
            <a:off x="1143001" y="1869546"/>
            <a:ext cx="9905999" cy="3836987"/>
          </a:xfrm>
        </p:spPr>
        <p:txBody>
          <a:bodyPr anchor="ctr">
            <a:normAutofit/>
          </a:bodyPr>
          <a:lstStyle/>
          <a:p>
            <a:pPr marL="0" indent="0" algn="just">
              <a:buNone/>
            </a:pPr>
            <a:r>
              <a:rPr lang="es-MX" sz="2000" dirty="0"/>
              <a:t>Actualmente, nuestra universidad cuenta con las carreras en Ingeniería Automotriz, Mecánica y Civil dentro de su amplio catálogo de ofertas académicas. En ellas, se cursan las materias de “</a:t>
            </a:r>
            <a:r>
              <a:rPr lang="es-MX" sz="2000" i="1" dirty="0"/>
              <a:t>Diseño de estructuras de acero y concreto” </a:t>
            </a:r>
            <a:r>
              <a:rPr lang="es-MX" sz="2000" dirty="0"/>
              <a:t>en Civil, “</a:t>
            </a:r>
            <a:r>
              <a:rPr lang="es-MX" sz="2000" i="1" dirty="0"/>
              <a:t>Diseño de elementos de máquina” </a:t>
            </a:r>
            <a:r>
              <a:rPr lang="es-MX" sz="2000" dirty="0"/>
              <a:t>en Mecánica/Mecatrónica y “</a:t>
            </a:r>
            <a:r>
              <a:rPr lang="es-MX" sz="2000" i="1" dirty="0"/>
              <a:t>Modelado y aerodinámica” </a:t>
            </a:r>
            <a:r>
              <a:rPr lang="es-MX" sz="2000" dirty="0"/>
              <a:t>en Automotriz. Sin embargo, ninguna de esas materias ofrece un análisis de dichos diseños y prototipos más allá de la simulación digital, este proyecto describirá la oportunidad que los alumnos tendrán para estudiar las fuerzas aerodinámicas de arrastre, sustentación, el cabeceo y el patrón de turbulencia de todos sus prototipos. </a:t>
            </a:r>
            <a:r>
              <a:rPr lang="es-MX" sz="2000" i="1" dirty="0"/>
              <a:t>(Maldonado, Acevedo, 2020)</a:t>
            </a:r>
          </a:p>
        </p:txBody>
      </p:sp>
      <p:sp>
        <p:nvSpPr>
          <p:cNvPr id="42" name="CuadroTexto 41">
            <a:extLst>
              <a:ext uri="{FF2B5EF4-FFF2-40B4-BE49-F238E27FC236}">
                <a16:creationId xmlns:a16="http://schemas.microsoft.com/office/drawing/2014/main" id="{F38F2F5B-AFB0-4D69-BCA4-62C79BFD0FE9}"/>
              </a:ext>
            </a:extLst>
          </p:cNvPr>
          <p:cNvSpPr txBox="1"/>
          <p:nvPr/>
        </p:nvSpPr>
        <p:spPr>
          <a:xfrm>
            <a:off x="2723620" y="1084044"/>
            <a:ext cx="6745817" cy="646331"/>
          </a:xfrm>
          <a:prstGeom prst="rect">
            <a:avLst/>
          </a:prstGeom>
          <a:noFill/>
        </p:spPr>
        <p:txBody>
          <a:bodyPr wrap="square" rtlCol="0">
            <a:spAutoFit/>
          </a:bodyPr>
          <a:lstStyle/>
          <a:p>
            <a:pPr algn="ctr"/>
            <a:r>
              <a:rPr lang="es-MX" sz="3600" dirty="0">
                <a:latin typeface="+mj-lt"/>
              </a:rPr>
              <a:t>Planteamiento del problema</a:t>
            </a:r>
          </a:p>
        </p:txBody>
      </p:sp>
      <p:sp>
        <p:nvSpPr>
          <p:cNvPr id="4" name="Marcador de número de diapositiva 3">
            <a:extLst>
              <a:ext uri="{FF2B5EF4-FFF2-40B4-BE49-F238E27FC236}">
                <a16:creationId xmlns:a16="http://schemas.microsoft.com/office/drawing/2014/main" id="{CD7D35C5-5522-4964-92FF-0AD64887C10B}"/>
              </a:ext>
            </a:extLst>
          </p:cNvPr>
          <p:cNvSpPr>
            <a:spLocks noGrp="1"/>
          </p:cNvSpPr>
          <p:nvPr>
            <p:ph type="sldNum" sz="quarter" idx="12"/>
          </p:nvPr>
        </p:nvSpPr>
        <p:spPr>
          <a:xfrm>
            <a:off x="10270455" y="5690170"/>
            <a:ext cx="771089" cy="365125"/>
          </a:xfrm>
        </p:spPr>
        <p:txBody>
          <a:bodyPr/>
          <a:lstStyle/>
          <a:p>
            <a:fld id="{6D22F896-40B5-4ADD-8801-0D06FADFA095}" type="slidenum">
              <a:rPr lang="en-US" smtClean="0"/>
              <a:t>3</a:t>
            </a:fld>
            <a:endParaRPr lang="en-US" dirty="0"/>
          </a:p>
        </p:txBody>
      </p:sp>
    </p:spTree>
    <p:extLst>
      <p:ext uri="{BB962C8B-B14F-4D97-AF65-F5344CB8AC3E}">
        <p14:creationId xmlns:p14="http://schemas.microsoft.com/office/powerpoint/2010/main" val="4000357268"/>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pic>
        <p:nvPicPr>
          <p:cNvPr id="5" name="Imagen 4" descr="Imagen que contiene edificio, tren, estación, pista&#10;&#10;Descripción generada automáticamente">
            <a:extLst>
              <a:ext uri="{FF2B5EF4-FFF2-40B4-BE49-F238E27FC236}">
                <a16:creationId xmlns:a16="http://schemas.microsoft.com/office/drawing/2014/main" id="{DFD26D31-45EF-48CA-8C64-4359F65D31BA}"/>
              </a:ext>
            </a:extLst>
          </p:cNvPr>
          <p:cNvPicPr>
            <a:picLocks noChangeAspect="1"/>
          </p:cNvPicPr>
          <p:nvPr/>
        </p:nvPicPr>
        <p:blipFill rotWithShape="1">
          <a:blip r:embed="rId4"/>
          <a:srcRect l="17398" r="15682" b="3"/>
          <a:stretch/>
        </p:blipFill>
        <p:spPr>
          <a:xfrm>
            <a:off x="1141412" y="2497720"/>
            <a:ext cx="4662140" cy="3047892"/>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3" name="Marcador de contenido 2">
            <a:extLst>
              <a:ext uri="{FF2B5EF4-FFF2-40B4-BE49-F238E27FC236}">
                <a16:creationId xmlns:a16="http://schemas.microsoft.com/office/drawing/2014/main" id="{88A6D0C2-A812-4705-9DB8-6EAB211BB341}"/>
              </a:ext>
            </a:extLst>
          </p:cNvPr>
          <p:cNvSpPr>
            <a:spLocks noGrp="1"/>
          </p:cNvSpPr>
          <p:nvPr>
            <p:ph idx="1"/>
          </p:nvPr>
        </p:nvSpPr>
        <p:spPr>
          <a:xfrm>
            <a:off x="6204479" y="2249487"/>
            <a:ext cx="4844521" cy="3541714"/>
          </a:xfrm>
        </p:spPr>
        <p:txBody>
          <a:bodyPr anchor="ctr">
            <a:normAutofit/>
          </a:bodyPr>
          <a:lstStyle/>
          <a:p>
            <a:pPr marL="0" indent="0" algn="just">
              <a:buNone/>
            </a:pPr>
            <a:r>
              <a:rPr lang="es-MX" dirty="0"/>
              <a:t>Rehabilitar el túnel aerodinámico de la IBERO Puebla hasta el punto de observar su funcionamiento para demostrar sus alcances a futuro.</a:t>
            </a:r>
          </a:p>
        </p:txBody>
      </p:sp>
      <p:sp>
        <p:nvSpPr>
          <p:cNvPr id="8" name="CuadroTexto 7">
            <a:extLst>
              <a:ext uri="{FF2B5EF4-FFF2-40B4-BE49-F238E27FC236}">
                <a16:creationId xmlns:a16="http://schemas.microsoft.com/office/drawing/2014/main" id="{74ED7673-1754-43DC-9B10-D1F1F00B3B2A}"/>
              </a:ext>
            </a:extLst>
          </p:cNvPr>
          <p:cNvSpPr txBox="1"/>
          <p:nvPr/>
        </p:nvSpPr>
        <p:spPr>
          <a:xfrm>
            <a:off x="2367984" y="901676"/>
            <a:ext cx="6745817" cy="646331"/>
          </a:xfrm>
          <a:prstGeom prst="rect">
            <a:avLst/>
          </a:prstGeom>
          <a:noFill/>
        </p:spPr>
        <p:txBody>
          <a:bodyPr wrap="square" rtlCol="0">
            <a:spAutoFit/>
          </a:bodyPr>
          <a:lstStyle/>
          <a:p>
            <a:pPr algn="ctr"/>
            <a:r>
              <a:rPr lang="es-MX" sz="3600" dirty="0">
                <a:latin typeface="+mj-lt"/>
              </a:rPr>
              <a:t>Objetivo General</a:t>
            </a:r>
          </a:p>
        </p:txBody>
      </p:sp>
      <p:sp>
        <p:nvSpPr>
          <p:cNvPr id="4" name="Marcador de número de diapositiva 3">
            <a:extLst>
              <a:ext uri="{FF2B5EF4-FFF2-40B4-BE49-F238E27FC236}">
                <a16:creationId xmlns:a16="http://schemas.microsoft.com/office/drawing/2014/main" id="{B7837CEB-0F1B-460E-8814-402E3C7513D1}"/>
              </a:ext>
            </a:extLst>
          </p:cNvPr>
          <p:cNvSpPr>
            <a:spLocks noGrp="1"/>
          </p:cNvSpPr>
          <p:nvPr>
            <p:ph type="sldNum" sz="quarter" idx="12"/>
          </p:nvPr>
        </p:nvSpPr>
        <p:spPr/>
        <p:txBody>
          <a:bodyPr/>
          <a:lstStyle/>
          <a:p>
            <a:fld id="{6D22F896-40B5-4ADD-8801-0D06FADFA095}" type="slidenum">
              <a:rPr lang="en-US" smtClean="0"/>
              <a:t>4</a:t>
            </a:fld>
            <a:endParaRPr lang="en-US" dirty="0"/>
          </a:p>
        </p:txBody>
      </p:sp>
    </p:spTree>
    <p:extLst>
      <p:ext uri="{BB962C8B-B14F-4D97-AF65-F5344CB8AC3E}">
        <p14:creationId xmlns:p14="http://schemas.microsoft.com/office/powerpoint/2010/main" val="539177202"/>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DC9255F-7825-42B4-A90B-92AB6D24B50F}"/>
              </a:ext>
            </a:extLst>
          </p:cNvPr>
          <p:cNvSpPr>
            <a:spLocks noGrp="1"/>
          </p:cNvSpPr>
          <p:nvPr>
            <p:ph idx="1"/>
          </p:nvPr>
        </p:nvSpPr>
        <p:spPr>
          <a:xfrm>
            <a:off x="1141412" y="1591407"/>
            <a:ext cx="10024819" cy="5117123"/>
          </a:xfrm>
        </p:spPr>
        <p:txBody>
          <a:bodyPr>
            <a:normAutofit/>
          </a:bodyPr>
          <a:lstStyle/>
          <a:p>
            <a:pPr marL="457200" indent="-457200" algn="just">
              <a:buFont typeface="+mj-lt"/>
              <a:buAutoNum type="arabicPeriod"/>
            </a:pPr>
            <a:r>
              <a:rPr lang="es-MX" dirty="0"/>
              <a:t>Identificar información sobre máquinas similares (Estado del Arte).</a:t>
            </a:r>
          </a:p>
          <a:p>
            <a:pPr marL="457200" indent="-457200" algn="just">
              <a:buFont typeface="+mj-lt"/>
              <a:buAutoNum type="arabicPeriod"/>
            </a:pPr>
            <a:r>
              <a:rPr lang="es-MX" dirty="0"/>
              <a:t>Diagnosticar el estado actual del túnel.</a:t>
            </a:r>
          </a:p>
          <a:p>
            <a:pPr marL="457200" indent="-457200" algn="just">
              <a:buFont typeface="+mj-lt"/>
              <a:buAutoNum type="arabicPeriod"/>
            </a:pPr>
            <a:r>
              <a:rPr lang="es-MX" dirty="0"/>
              <a:t>Identificar el plan que se tiene contemplado para el Túnel aerodinámico en el futuro y las metas para este semestre.</a:t>
            </a:r>
          </a:p>
          <a:p>
            <a:pPr marL="457200" indent="-457200">
              <a:buFont typeface="+mj-lt"/>
              <a:buAutoNum type="arabicPeriod" startAt="3"/>
            </a:pPr>
            <a:r>
              <a:rPr lang="es-MX" dirty="0"/>
              <a:t>Optimizar el estado actual de la máquina.</a:t>
            </a:r>
          </a:p>
          <a:p>
            <a:pPr marL="457200" indent="-457200" algn="just">
              <a:buFont typeface="+mj-lt"/>
              <a:buAutoNum type="arabicPeriod"/>
            </a:pPr>
            <a:endParaRPr lang="es-MX" dirty="0"/>
          </a:p>
        </p:txBody>
      </p:sp>
      <p:sp>
        <p:nvSpPr>
          <p:cNvPr id="8" name="CuadroTexto 7">
            <a:extLst>
              <a:ext uri="{FF2B5EF4-FFF2-40B4-BE49-F238E27FC236}">
                <a16:creationId xmlns:a16="http://schemas.microsoft.com/office/drawing/2014/main" id="{5FBF2F04-F2C2-484D-A349-FDBCD98E4BCE}"/>
              </a:ext>
            </a:extLst>
          </p:cNvPr>
          <p:cNvSpPr txBox="1"/>
          <p:nvPr/>
        </p:nvSpPr>
        <p:spPr>
          <a:xfrm>
            <a:off x="1141412" y="628773"/>
            <a:ext cx="8211608" cy="646331"/>
          </a:xfrm>
          <a:prstGeom prst="rect">
            <a:avLst/>
          </a:prstGeom>
          <a:noFill/>
        </p:spPr>
        <p:txBody>
          <a:bodyPr wrap="square" rtlCol="0">
            <a:spAutoFit/>
          </a:bodyPr>
          <a:lstStyle/>
          <a:p>
            <a:r>
              <a:rPr lang="es-MX" sz="3600" dirty="0">
                <a:latin typeface="+mj-lt"/>
              </a:rPr>
              <a:t>Objetivos Específicos</a:t>
            </a:r>
          </a:p>
        </p:txBody>
      </p:sp>
      <p:sp>
        <p:nvSpPr>
          <p:cNvPr id="4" name="Marcador de número de diapositiva 3">
            <a:extLst>
              <a:ext uri="{FF2B5EF4-FFF2-40B4-BE49-F238E27FC236}">
                <a16:creationId xmlns:a16="http://schemas.microsoft.com/office/drawing/2014/main" id="{A30A88A4-EB2D-4A29-B3FE-4029E54DB98E}"/>
              </a:ext>
            </a:extLst>
          </p:cNvPr>
          <p:cNvSpPr>
            <a:spLocks noGrp="1"/>
          </p:cNvSpPr>
          <p:nvPr>
            <p:ph type="sldNum" sz="quarter" idx="12"/>
          </p:nvPr>
        </p:nvSpPr>
        <p:spPr/>
        <p:txBody>
          <a:bodyPr/>
          <a:lstStyle/>
          <a:p>
            <a:fld id="{6D22F896-40B5-4ADD-8801-0D06FADFA095}" type="slidenum">
              <a:rPr lang="en-US" smtClean="0"/>
              <a:t>5</a:t>
            </a:fld>
            <a:endParaRPr lang="en-US" dirty="0"/>
          </a:p>
        </p:txBody>
      </p:sp>
    </p:spTree>
    <p:extLst>
      <p:ext uri="{BB962C8B-B14F-4D97-AF65-F5344CB8AC3E}">
        <p14:creationId xmlns:p14="http://schemas.microsoft.com/office/powerpoint/2010/main" val="2063632065"/>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grpSp>
        <p:nvGrpSpPr>
          <p:cNvPr id="70" name="Group 9">
            <a:extLst>
              <a:ext uri="{FF2B5EF4-FFF2-40B4-BE49-F238E27FC236}">
                <a16:creationId xmlns:a16="http://schemas.microsoft.com/office/drawing/2014/main" id="{4522F6F2-D276-4B44-927D-595B62E8F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71" name="Rectangle 10">
              <a:extLst>
                <a:ext uri="{FF2B5EF4-FFF2-40B4-BE49-F238E27FC236}">
                  <a16:creationId xmlns:a16="http://schemas.microsoft.com/office/drawing/2014/main" id="{CE1A8443-DFAD-4C8E-A1D1-B1FFC23A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2">
              <a:extLst>
                <a:ext uri="{FF2B5EF4-FFF2-40B4-BE49-F238E27FC236}">
                  <a16:creationId xmlns:a16="http://schemas.microsoft.com/office/drawing/2014/main" id="{7C16C621-4F51-4093-B639-5E04CF0EA567}"/>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5" name="Imagen 4">
            <a:extLst>
              <a:ext uri="{FF2B5EF4-FFF2-40B4-BE49-F238E27FC236}">
                <a16:creationId xmlns:a16="http://schemas.microsoft.com/office/drawing/2014/main" id="{4ACD543D-0C60-4399-9ED5-05E915F51A28}"/>
              </a:ext>
            </a:extLst>
          </p:cNvPr>
          <p:cNvPicPr>
            <a:picLocks noChangeAspect="1"/>
          </p:cNvPicPr>
          <p:nvPr/>
        </p:nvPicPr>
        <p:blipFill rotWithShape="1">
          <a:blip r:embed="rId5"/>
          <a:srcRect t="9875"/>
          <a:stretch/>
        </p:blipFill>
        <p:spPr>
          <a:xfrm rot="5400000">
            <a:off x="-1116805" y="1111208"/>
            <a:ext cx="6858000" cy="4635583"/>
          </a:xfrm>
          <a:prstGeom prst="rect">
            <a:avLst/>
          </a:prstGeom>
        </p:spPr>
      </p:pic>
      <p:grpSp>
        <p:nvGrpSpPr>
          <p:cNvPr id="72" name="Group 13">
            <a:extLst>
              <a:ext uri="{FF2B5EF4-FFF2-40B4-BE49-F238E27FC236}">
                <a16:creationId xmlns:a16="http://schemas.microsoft.com/office/drawing/2014/main" id="{9A210947-19DD-4D82-9001-EB4FD3CA88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5" name="Rectangle 14">
              <a:extLst>
                <a:ext uri="{FF2B5EF4-FFF2-40B4-BE49-F238E27FC236}">
                  <a16:creationId xmlns:a16="http://schemas.microsoft.com/office/drawing/2014/main" id="{308BA069-8E59-4A52-9D81-F41BB255CC1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6" name="Freeform 6">
              <a:extLst>
                <a:ext uri="{FF2B5EF4-FFF2-40B4-BE49-F238E27FC236}">
                  <a16:creationId xmlns:a16="http://schemas.microsoft.com/office/drawing/2014/main" id="{3F647F8A-2464-4A5A-BC19-757CDB00F6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 name="Freeform 7">
              <a:extLst>
                <a:ext uri="{FF2B5EF4-FFF2-40B4-BE49-F238E27FC236}">
                  <a16:creationId xmlns:a16="http://schemas.microsoft.com/office/drawing/2014/main" id="{56E9E8F0-C005-4002-A7CC-050F4E163CA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 name="Rectangle 17">
              <a:extLst>
                <a:ext uri="{FF2B5EF4-FFF2-40B4-BE49-F238E27FC236}">
                  <a16:creationId xmlns:a16="http://schemas.microsoft.com/office/drawing/2014/main" id="{6F73DD6E-B3F0-4263-B349-EF6F73438A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9" name="Freeform 9">
              <a:extLst>
                <a:ext uri="{FF2B5EF4-FFF2-40B4-BE49-F238E27FC236}">
                  <a16:creationId xmlns:a16="http://schemas.microsoft.com/office/drawing/2014/main" id="{819862A2-B765-4A89-A229-6D13897818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 name="Freeform 10">
              <a:extLst>
                <a:ext uri="{FF2B5EF4-FFF2-40B4-BE49-F238E27FC236}">
                  <a16:creationId xmlns:a16="http://schemas.microsoft.com/office/drawing/2014/main" id="{80B74F06-F12D-48F0-9469-1B41C86762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 name="Freeform 11">
              <a:extLst>
                <a:ext uri="{FF2B5EF4-FFF2-40B4-BE49-F238E27FC236}">
                  <a16:creationId xmlns:a16="http://schemas.microsoft.com/office/drawing/2014/main" id="{90B9E938-2C10-4FD4-A44B-AC2C6CCB5B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 name="Freeform 12">
              <a:extLst>
                <a:ext uri="{FF2B5EF4-FFF2-40B4-BE49-F238E27FC236}">
                  <a16:creationId xmlns:a16="http://schemas.microsoft.com/office/drawing/2014/main" id="{F9EFD92F-C67D-4998-BF9E-78AE28DF54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 name="Freeform 13">
              <a:extLst>
                <a:ext uri="{FF2B5EF4-FFF2-40B4-BE49-F238E27FC236}">
                  <a16:creationId xmlns:a16="http://schemas.microsoft.com/office/drawing/2014/main" id="{40A102B9-B463-49AA-80B5-DED0B2E43A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 name="Freeform 14">
              <a:extLst>
                <a:ext uri="{FF2B5EF4-FFF2-40B4-BE49-F238E27FC236}">
                  <a16:creationId xmlns:a16="http://schemas.microsoft.com/office/drawing/2014/main" id="{D8FE84BD-D175-437D-B860-3715158CF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 name="Freeform 15">
              <a:extLst>
                <a:ext uri="{FF2B5EF4-FFF2-40B4-BE49-F238E27FC236}">
                  <a16:creationId xmlns:a16="http://schemas.microsoft.com/office/drawing/2014/main" id="{1577D13D-8777-48FE-8799-57CBDEA2AC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 name="Freeform 16">
              <a:extLst>
                <a:ext uri="{FF2B5EF4-FFF2-40B4-BE49-F238E27FC236}">
                  <a16:creationId xmlns:a16="http://schemas.microsoft.com/office/drawing/2014/main" id="{ADE86DE6-4A59-4BE5-B2C8-CB7C0FB965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 name="Freeform 17">
              <a:extLst>
                <a:ext uri="{FF2B5EF4-FFF2-40B4-BE49-F238E27FC236}">
                  <a16:creationId xmlns:a16="http://schemas.microsoft.com/office/drawing/2014/main" id="{5FD7F01E-86AB-47C1-81B1-419856314E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 name="Freeform 18">
              <a:extLst>
                <a:ext uri="{FF2B5EF4-FFF2-40B4-BE49-F238E27FC236}">
                  <a16:creationId xmlns:a16="http://schemas.microsoft.com/office/drawing/2014/main" id="{953EB852-7AA6-40F7-A805-0FF04FAE8E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 name="Freeform 19">
              <a:extLst>
                <a:ext uri="{FF2B5EF4-FFF2-40B4-BE49-F238E27FC236}">
                  <a16:creationId xmlns:a16="http://schemas.microsoft.com/office/drawing/2014/main" id="{FA283238-23CF-4994-8E02-4EB5D97D8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 name="Freeform 20">
              <a:extLst>
                <a:ext uri="{FF2B5EF4-FFF2-40B4-BE49-F238E27FC236}">
                  <a16:creationId xmlns:a16="http://schemas.microsoft.com/office/drawing/2014/main" id="{AE2F0444-3560-46A9-85C6-AD9C4D7000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 name="Freeform 21">
              <a:extLst>
                <a:ext uri="{FF2B5EF4-FFF2-40B4-BE49-F238E27FC236}">
                  <a16:creationId xmlns:a16="http://schemas.microsoft.com/office/drawing/2014/main" id="{B69EAEB1-1086-4684-B20B-C6E250A90EE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 name="Freeform 22">
              <a:extLst>
                <a:ext uri="{FF2B5EF4-FFF2-40B4-BE49-F238E27FC236}">
                  <a16:creationId xmlns:a16="http://schemas.microsoft.com/office/drawing/2014/main" id="{4C869530-8A60-4306-BC67-63294F9D5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 name="Freeform 23">
              <a:extLst>
                <a:ext uri="{FF2B5EF4-FFF2-40B4-BE49-F238E27FC236}">
                  <a16:creationId xmlns:a16="http://schemas.microsoft.com/office/drawing/2014/main" id="{EEBC3BC8-0066-4FFF-936E-746B47A0C3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4" name="Freeform 24">
              <a:extLst>
                <a:ext uri="{FF2B5EF4-FFF2-40B4-BE49-F238E27FC236}">
                  <a16:creationId xmlns:a16="http://schemas.microsoft.com/office/drawing/2014/main" id="{7951EC55-DA0C-46F0-BF98-427078A66D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5" name="Freeform 25">
              <a:extLst>
                <a:ext uri="{FF2B5EF4-FFF2-40B4-BE49-F238E27FC236}">
                  <a16:creationId xmlns:a16="http://schemas.microsoft.com/office/drawing/2014/main" id="{F40CBDE4-9D9D-471D-9C7E-D000C060B2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6" name="Freeform 26">
              <a:extLst>
                <a:ext uri="{FF2B5EF4-FFF2-40B4-BE49-F238E27FC236}">
                  <a16:creationId xmlns:a16="http://schemas.microsoft.com/office/drawing/2014/main" id="{4E63F3FC-5BCB-400B-8CBB-DB58CF61D6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7" name="Freeform 27">
              <a:extLst>
                <a:ext uri="{FF2B5EF4-FFF2-40B4-BE49-F238E27FC236}">
                  <a16:creationId xmlns:a16="http://schemas.microsoft.com/office/drawing/2014/main" id="{CBE4FF3F-9B00-4479-9EC8-BADD8C77E1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8" name="Freeform 28">
              <a:extLst>
                <a:ext uri="{FF2B5EF4-FFF2-40B4-BE49-F238E27FC236}">
                  <a16:creationId xmlns:a16="http://schemas.microsoft.com/office/drawing/2014/main" id="{6BA6A1A3-FE7E-46C6-96C1-693C2E018A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9" name="Freeform 29">
              <a:extLst>
                <a:ext uri="{FF2B5EF4-FFF2-40B4-BE49-F238E27FC236}">
                  <a16:creationId xmlns:a16="http://schemas.microsoft.com/office/drawing/2014/main" id="{114DA81D-9A00-4EB7-A592-23911BB14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0" name="Freeform 30">
              <a:extLst>
                <a:ext uri="{FF2B5EF4-FFF2-40B4-BE49-F238E27FC236}">
                  <a16:creationId xmlns:a16="http://schemas.microsoft.com/office/drawing/2014/main" id="{DB83C953-DA56-415B-943C-6669B401A8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1" name="Freeform 31">
              <a:extLst>
                <a:ext uri="{FF2B5EF4-FFF2-40B4-BE49-F238E27FC236}">
                  <a16:creationId xmlns:a16="http://schemas.microsoft.com/office/drawing/2014/main" id="{51B3F681-1B14-43A9-AD7C-3337BF646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2" name="Freeform 32">
              <a:extLst>
                <a:ext uri="{FF2B5EF4-FFF2-40B4-BE49-F238E27FC236}">
                  <a16:creationId xmlns:a16="http://schemas.microsoft.com/office/drawing/2014/main" id="{9FFEE267-6F5A-4942-9CCD-93E0FD722B1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3" name="Rectangle 42">
              <a:extLst>
                <a:ext uri="{FF2B5EF4-FFF2-40B4-BE49-F238E27FC236}">
                  <a16:creationId xmlns:a16="http://schemas.microsoft.com/office/drawing/2014/main" id="{D473DF80-FE50-4F0F-9AF3-BE37ACE6B91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44" name="Freeform 34">
              <a:extLst>
                <a:ext uri="{FF2B5EF4-FFF2-40B4-BE49-F238E27FC236}">
                  <a16:creationId xmlns:a16="http://schemas.microsoft.com/office/drawing/2014/main" id="{D2426B62-A33A-419E-B4DF-42543C4CCA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5" name="Freeform 35">
              <a:extLst>
                <a:ext uri="{FF2B5EF4-FFF2-40B4-BE49-F238E27FC236}">
                  <a16:creationId xmlns:a16="http://schemas.microsoft.com/office/drawing/2014/main" id="{1790CDFA-5E0D-467A-B0CA-637136309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6" name="Freeform 36">
              <a:extLst>
                <a:ext uri="{FF2B5EF4-FFF2-40B4-BE49-F238E27FC236}">
                  <a16:creationId xmlns:a16="http://schemas.microsoft.com/office/drawing/2014/main" id="{54F41241-7241-4D2A-BDEA-28406C41D5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7" name="Freeform 37">
              <a:extLst>
                <a:ext uri="{FF2B5EF4-FFF2-40B4-BE49-F238E27FC236}">
                  <a16:creationId xmlns:a16="http://schemas.microsoft.com/office/drawing/2014/main" id="{351E54C3-3D62-48EA-A2DC-D1570769C2E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8" name="Freeform 38">
              <a:extLst>
                <a:ext uri="{FF2B5EF4-FFF2-40B4-BE49-F238E27FC236}">
                  <a16:creationId xmlns:a16="http://schemas.microsoft.com/office/drawing/2014/main" id="{F08D2F28-5814-4CA4-A46E-C82FE6EF5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9" name="Freeform 39">
              <a:extLst>
                <a:ext uri="{FF2B5EF4-FFF2-40B4-BE49-F238E27FC236}">
                  <a16:creationId xmlns:a16="http://schemas.microsoft.com/office/drawing/2014/main" id="{D308FFD9-83B2-4D86-8A5B-CE9F07E8E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0" name="Freeform 40">
              <a:extLst>
                <a:ext uri="{FF2B5EF4-FFF2-40B4-BE49-F238E27FC236}">
                  <a16:creationId xmlns:a16="http://schemas.microsoft.com/office/drawing/2014/main" id="{E6A3BE28-5E73-44F0-AA57-58DAD5DD05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1" name="Freeform 41">
              <a:extLst>
                <a:ext uri="{FF2B5EF4-FFF2-40B4-BE49-F238E27FC236}">
                  <a16:creationId xmlns:a16="http://schemas.microsoft.com/office/drawing/2014/main" id="{7ACED00D-535A-4494-8BFA-78E58A2D56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2" name="Freeform 42">
              <a:extLst>
                <a:ext uri="{FF2B5EF4-FFF2-40B4-BE49-F238E27FC236}">
                  <a16:creationId xmlns:a16="http://schemas.microsoft.com/office/drawing/2014/main" id="{0C7D7BCF-768E-4C0D-857A-63BBA8F9BF7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3" name="Freeform 43">
              <a:extLst>
                <a:ext uri="{FF2B5EF4-FFF2-40B4-BE49-F238E27FC236}">
                  <a16:creationId xmlns:a16="http://schemas.microsoft.com/office/drawing/2014/main" id="{29401C0B-5EF6-49A6-A9F6-DAC32B3B65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4" name="Freeform 44">
              <a:extLst>
                <a:ext uri="{FF2B5EF4-FFF2-40B4-BE49-F238E27FC236}">
                  <a16:creationId xmlns:a16="http://schemas.microsoft.com/office/drawing/2014/main" id="{F6DF5234-BC86-4ABB-A7ED-575143C6A4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5" name="Rectangle 54">
              <a:extLst>
                <a:ext uri="{FF2B5EF4-FFF2-40B4-BE49-F238E27FC236}">
                  <a16:creationId xmlns:a16="http://schemas.microsoft.com/office/drawing/2014/main" id="{E4863625-8438-4877-9681-839C192C611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56" name="Freeform 46">
              <a:extLst>
                <a:ext uri="{FF2B5EF4-FFF2-40B4-BE49-F238E27FC236}">
                  <a16:creationId xmlns:a16="http://schemas.microsoft.com/office/drawing/2014/main" id="{8A1D47CD-E2C4-4AD2-B105-655BB09052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7" name="Freeform 47">
              <a:extLst>
                <a:ext uri="{FF2B5EF4-FFF2-40B4-BE49-F238E27FC236}">
                  <a16:creationId xmlns:a16="http://schemas.microsoft.com/office/drawing/2014/main" id="{4D816259-D8E8-4E5C-A2CF-8C8AFB80571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8" name="Freeform 48">
              <a:extLst>
                <a:ext uri="{FF2B5EF4-FFF2-40B4-BE49-F238E27FC236}">
                  <a16:creationId xmlns:a16="http://schemas.microsoft.com/office/drawing/2014/main" id="{6377A258-3874-44DB-99C9-C4EA6F7AA2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9" name="Freeform 49">
              <a:extLst>
                <a:ext uri="{FF2B5EF4-FFF2-40B4-BE49-F238E27FC236}">
                  <a16:creationId xmlns:a16="http://schemas.microsoft.com/office/drawing/2014/main" id="{A3902333-5178-425F-AA5F-14ABBEDAEF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0" name="Freeform 50">
              <a:extLst>
                <a:ext uri="{FF2B5EF4-FFF2-40B4-BE49-F238E27FC236}">
                  <a16:creationId xmlns:a16="http://schemas.microsoft.com/office/drawing/2014/main" id="{090FF72C-8743-4B55-99A4-E62D6A4B20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1" name="Freeform 51">
              <a:extLst>
                <a:ext uri="{FF2B5EF4-FFF2-40B4-BE49-F238E27FC236}">
                  <a16:creationId xmlns:a16="http://schemas.microsoft.com/office/drawing/2014/main" id="{BFCE6B39-2A20-4DB5-BA8E-2FA60B460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2" name="Freeform 52">
              <a:extLst>
                <a:ext uri="{FF2B5EF4-FFF2-40B4-BE49-F238E27FC236}">
                  <a16:creationId xmlns:a16="http://schemas.microsoft.com/office/drawing/2014/main" id="{A9F068E0-CF7F-474D-9118-50619A6E1C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3" name="Freeform 53">
              <a:extLst>
                <a:ext uri="{FF2B5EF4-FFF2-40B4-BE49-F238E27FC236}">
                  <a16:creationId xmlns:a16="http://schemas.microsoft.com/office/drawing/2014/main" id="{CEE9ADFF-5205-4783-ADA2-655A73DB47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4" name="Freeform 54">
              <a:extLst>
                <a:ext uri="{FF2B5EF4-FFF2-40B4-BE49-F238E27FC236}">
                  <a16:creationId xmlns:a16="http://schemas.microsoft.com/office/drawing/2014/main" id="{B28123C4-0A50-4115-936C-C659A9129A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5" name="Freeform 55">
              <a:extLst>
                <a:ext uri="{FF2B5EF4-FFF2-40B4-BE49-F238E27FC236}">
                  <a16:creationId xmlns:a16="http://schemas.microsoft.com/office/drawing/2014/main" id="{09B49DB9-536F-45DE-9352-5095C8D838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6" name="Freeform 56">
              <a:extLst>
                <a:ext uri="{FF2B5EF4-FFF2-40B4-BE49-F238E27FC236}">
                  <a16:creationId xmlns:a16="http://schemas.microsoft.com/office/drawing/2014/main" id="{43C4B12A-C5E9-47A5-9B04-5D2186A074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7" name="Freeform 57">
              <a:extLst>
                <a:ext uri="{FF2B5EF4-FFF2-40B4-BE49-F238E27FC236}">
                  <a16:creationId xmlns:a16="http://schemas.microsoft.com/office/drawing/2014/main" id="{A01B0DF5-9122-4E62-BF5B-0CCE0A5457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8" name="Freeform 58">
              <a:extLst>
                <a:ext uri="{FF2B5EF4-FFF2-40B4-BE49-F238E27FC236}">
                  <a16:creationId xmlns:a16="http://schemas.microsoft.com/office/drawing/2014/main" id="{3ED6B441-A89D-4565-949B-4C4AB6DC954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sp>
        <p:nvSpPr>
          <p:cNvPr id="3" name="Marcador de contenido 2">
            <a:extLst>
              <a:ext uri="{FF2B5EF4-FFF2-40B4-BE49-F238E27FC236}">
                <a16:creationId xmlns:a16="http://schemas.microsoft.com/office/drawing/2014/main" id="{061F4A5E-E45A-40DD-BB82-F7110CB42995}"/>
              </a:ext>
            </a:extLst>
          </p:cNvPr>
          <p:cNvSpPr>
            <a:spLocks noGrp="1"/>
          </p:cNvSpPr>
          <p:nvPr>
            <p:ph idx="1"/>
          </p:nvPr>
        </p:nvSpPr>
        <p:spPr>
          <a:xfrm>
            <a:off x="4968958" y="2249487"/>
            <a:ext cx="6078453" cy="3541714"/>
          </a:xfrm>
        </p:spPr>
        <p:txBody>
          <a:bodyPr>
            <a:normAutofit/>
          </a:bodyPr>
          <a:lstStyle/>
          <a:p>
            <a:pPr marL="0" indent="0" algn="just">
              <a:buNone/>
            </a:pPr>
            <a:r>
              <a:rPr lang="es-MX" dirty="0"/>
              <a:t>Dejar el túnel en estado funcional junto con un mando fácil de usar para control del mismo y unas gráfica de caracterización del viento contra el voltaje.</a:t>
            </a:r>
          </a:p>
        </p:txBody>
      </p:sp>
      <p:sp>
        <p:nvSpPr>
          <p:cNvPr id="69" name="CuadroTexto 68">
            <a:extLst>
              <a:ext uri="{FF2B5EF4-FFF2-40B4-BE49-F238E27FC236}">
                <a16:creationId xmlns:a16="http://schemas.microsoft.com/office/drawing/2014/main" id="{C5A8D1C3-87BA-4B63-A824-2F30F1783EFB}"/>
              </a:ext>
            </a:extLst>
          </p:cNvPr>
          <p:cNvSpPr txBox="1"/>
          <p:nvPr/>
        </p:nvSpPr>
        <p:spPr>
          <a:xfrm>
            <a:off x="4968958" y="1311057"/>
            <a:ext cx="4499950" cy="646331"/>
          </a:xfrm>
          <a:prstGeom prst="rect">
            <a:avLst/>
          </a:prstGeom>
          <a:noFill/>
        </p:spPr>
        <p:txBody>
          <a:bodyPr wrap="square" rtlCol="0">
            <a:spAutoFit/>
          </a:bodyPr>
          <a:lstStyle/>
          <a:p>
            <a:r>
              <a:rPr lang="es-MX" sz="3600" dirty="0">
                <a:latin typeface="+mj-lt"/>
              </a:rPr>
              <a:t>Alcances</a:t>
            </a:r>
          </a:p>
        </p:txBody>
      </p:sp>
      <p:sp>
        <p:nvSpPr>
          <p:cNvPr id="4" name="Marcador de número de diapositiva 3">
            <a:extLst>
              <a:ext uri="{FF2B5EF4-FFF2-40B4-BE49-F238E27FC236}">
                <a16:creationId xmlns:a16="http://schemas.microsoft.com/office/drawing/2014/main" id="{F12FF7A7-1B00-48C2-BD09-600739A7706C}"/>
              </a:ext>
            </a:extLst>
          </p:cNvPr>
          <p:cNvSpPr>
            <a:spLocks noGrp="1"/>
          </p:cNvSpPr>
          <p:nvPr>
            <p:ph type="sldNum" sz="quarter" idx="12"/>
          </p:nvPr>
        </p:nvSpPr>
        <p:spPr/>
        <p:txBody>
          <a:bodyPr/>
          <a:lstStyle/>
          <a:p>
            <a:fld id="{6D22F896-40B5-4ADD-8801-0D06FADFA095}" type="slidenum">
              <a:rPr lang="en-US" smtClean="0"/>
              <a:t>6</a:t>
            </a:fld>
            <a:endParaRPr lang="en-US" dirty="0"/>
          </a:p>
        </p:txBody>
      </p:sp>
    </p:spTree>
    <p:extLst>
      <p:ext uri="{BB962C8B-B14F-4D97-AF65-F5344CB8AC3E}">
        <p14:creationId xmlns:p14="http://schemas.microsoft.com/office/powerpoint/2010/main" val="1908314485"/>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E283540-8718-4837-8A51-0A48C2D85FDF}"/>
              </a:ext>
            </a:extLst>
          </p:cNvPr>
          <p:cNvSpPr>
            <a:spLocks noGrp="1"/>
          </p:cNvSpPr>
          <p:nvPr>
            <p:ph idx="1"/>
          </p:nvPr>
        </p:nvSpPr>
        <p:spPr>
          <a:xfrm>
            <a:off x="1141412" y="1953924"/>
            <a:ext cx="5894388" cy="3541714"/>
          </a:xfrm>
        </p:spPr>
        <p:txBody>
          <a:bodyPr>
            <a:normAutofit/>
          </a:bodyPr>
          <a:lstStyle/>
          <a:p>
            <a:pPr marL="0" indent="0" algn="just">
              <a:buNone/>
            </a:pPr>
            <a:r>
              <a:rPr lang="es-MX" dirty="0"/>
              <a:t>No se podrán hacer pruebas reales dentro del túnel debido a la falta de equipo para montar los prototipos y de sensores en estado óptimo.</a:t>
            </a:r>
          </a:p>
          <a:p>
            <a:pPr marL="0" indent="0" algn="just">
              <a:buNone/>
            </a:pPr>
            <a:endParaRPr lang="es-MX" dirty="0"/>
          </a:p>
          <a:p>
            <a:pPr marL="0" indent="0" algn="just">
              <a:buNone/>
            </a:pPr>
            <a:r>
              <a:rPr lang="es-MX" dirty="0">
                <a:solidFill>
                  <a:srgbClr val="FF0000"/>
                </a:solidFill>
              </a:rPr>
              <a:t>El COVID-19 no nos permitió realizar la caracterización de la curva del viento.</a:t>
            </a:r>
          </a:p>
        </p:txBody>
      </p:sp>
      <p:pic>
        <p:nvPicPr>
          <p:cNvPr id="5" name="Imagen 4" descr="Imagen que contiene interior, viejo, sucio, cuarto&#10;&#10;Descripción generada automáticamente">
            <a:extLst>
              <a:ext uri="{FF2B5EF4-FFF2-40B4-BE49-F238E27FC236}">
                <a16:creationId xmlns:a16="http://schemas.microsoft.com/office/drawing/2014/main" id="{C1CE467B-171B-40F5-863A-5C06D29FAD79}"/>
              </a:ext>
            </a:extLst>
          </p:cNvPr>
          <p:cNvPicPr>
            <a:picLocks noChangeAspect="1"/>
          </p:cNvPicPr>
          <p:nvPr/>
        </p:nvPicPr>
        <p:blipFill rotWithShape="1">
          <a:blip r:embed="rId4"/>
          <a:srcRect t="5648" r="1" b="1"/>
          <a:stretch/>
        </p:blipFill>
        <p:spPr>
          <a:xfrm rot="5400000">
            <a:off x="6912431" y="1487801"/>
            <a:ext cx="4840332" cy="3425199"/>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10" name="CuadroTexto 9">
            <a:extLst>
              <a:ext uri="{FF2B5EF4-FFF2-40B4-BE49-F238E27FC236}">
                <a16:creationId xmlns:a16="http://schemas.microsoft.com/office/drawing/2014/main" id="{402F25AC-AE28-46F1-87B0-B9E4BCD4699B}"/>
              </a:ext>
            </a:extLst>
          </p:cNvPr>
          <p:cNvSpPr txBox="1"/>
          <p:nvPr/>
        </p:nvSpPr>
        <p:spPr>
          <a:xfrm>
            <a:off x="1141412" y="994595"/>
            <a:ext cx="4499950" cy="646331"/>
          </a:xfrm>
          <a:prstGeom prst="rect">
            <a:avLst/>
          </a:prstGeom>
          <a:noFill/>
        </p:spPr>
        <p:txBody>
          <a:bodyPr wrap="square" rtlCol="0">
            <a:spAutoFit/>
          </a:bodyPr>
          <a:lstStyle/>
          <a:p>
            <a:pPr algn="just"/>
            <a:r>
              <a:rPr lang="es-MX" sz="3600" dirty="0">
                <a:latin typeface="+mj-lt"/>
              </a:rPr>
              <a:t>Limitaciones</a:t>
            </a:r>
          </a:p>
        </p:txBody>
      </p:sp>
      <p:sp>
        <p:nvSpPr>
          <p:cNvPr id="4" name="Marcador de número de diapositiva 3">
            <a:extLst>
              <a:ext uri="{FF2B5EF4-FFF2-40B4-BE49-F238E27FC236}">
                <a16:creationId xmlns:a16="http://schemas.microsoft.com/office/drawing/2014/main" id="{E16888B4-F48A-4A9C-8D0D-B10436F01CDC}"/>
              </a:ext>
            </a:extLst>
          </p:cNvPr>
          <p:cNvSpPr>
            <a:spLocks noGrp="1"/>
          </p:cNvSpPr>
          <p:nvPr>
            <p:ph type="sldNum" sz="quarter" idx="12"/>
          </p:nvPr>
        </p:nvSpPr>
        <p:spPr/>
        <p:txBody>
          <a:bodyPr/>
          <a:lstStyle/>
          <a:p>
            <a:fld id="{6D22F896-40B5-4ADD-8801-0D06FADFA095}" type="slidenum">
              <a:rPr lang="en-US" smtClean="0"/>
              <a:t>7</a:t>
            </a:fld>
            <a:endParaRPr lang="en-US" dirty="0"/>
          </a:p>
        </p:txBody>
      </p:sp>
    </p:spTree>
    <p:extLst>
      <p:ext uri="{BB962C8B-B14F-4D97-AF65-F5344CB8AC3E}">
        <p14:creationId xmlns:p14="http://schemas.microsoft.com/office/powerpoint/2010/main" val="3938014287"/>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DE9E270-3ED2-4C1F-8F65-4F932742199D}"/>
              </a:ext>
            </a:extLst>
          </p:cNvPr>
          <p:cNvSpPr>
            <a:spLocks noGrp="1"/>
          </p:cNvSpPr>
          <p:nvPr>
            <p:ph idx="1"/>
          </p:nvPr>
        </p:nvSpPr>
        <p:spPr>
          <a:xfrm>
            <a:off x="1141412" y="2249487"/>
            <a:ext cx="5894388" cy="3541714"/>
          </a:xfrm>
        </p:spPr>
        <p:txBody>
          <a:bodyPr>
            <a:normAutofit/>
          </a:bodyPr>
          <a:lstStyle/>
          <a:p>
            <a:pPr marL="0" indent="0" algn="just">
              <a:lnSpc>
                <a:spcPct val="110000"/>
              </a:lnSpc>
              <a:buNone/>
            </a:pPr>
            <a:r>
              <a:rPr lang="es-MX" dirty="0"/>
              <a:t>El proyecto se realiza debido a la necesidad que existe entre los alumnos de las ingenierías mencionadas de probar sus prototipos en ambientes de simulación cercanos a la realidad, más allá de simular en la computadora con elemento finito para Automotriz o limitarse a pruebas de tensión y compresión para Civil.</a:t>
            </a:r>
          </a:p>
        </p:txBody>
      </p:sp>
      <p:pic>
        <p:nvPicPr>
          <p:cNvPr id="1028" name="Picture 4" descr="Resultado de imagen para prueba de tension">
            <a:extLst>
              <a:ext uri="{FF2B5EF4-FFF2-40B4-BE49-F238E27FC236}">
                <a16:creationId xmlns:a16="http://schemas.microsoft.com/office/drawing/2014/main" id="{A76A555C-AF77-4928-BBE2-24398D29C7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790"/>
          <a:stretch/>
        </p:blipFill>
        <p:spPr bwMode="auto">
          <a:xfrm>
            <a:off x="7619998" y="780235"/>
            <a:ext cx="3425199" cy="2420166"/>
          </a:xfrm>
          <a:custGeom>
            <a:avLst/>
            <a:gdLst>
              <a:gd name="connsiteX0" fmla="*/ 166465 w 3425199"/>
              <a:gd name="connsiteY0" fmla="*/ 0 h 2420166"/>
              <a:gd name="connsiteX1" fmla="*/ 3425199 w 3425199"/>
              <a:gd name="connsiteY1" fmla="*/ 0 h 2420166"/>
              <a:gd name="connsiteX2" fmla="*/ 3425199 w 3425199"/>
              <a:gd name="connsiteY2" fmla="*/ 2420166 h 2420166"/>
              <a:gd name="connsiteX3" fmla="*/ 0 w 3425199"/>
              <a:gd name="connsiteY3" fmla="*/ 2420166 h 2420166"/>
              <a:gd name="connsiteX4" fmla="*/ 0 w 3425199"/>
              <a:gd name="connsiteY4" fmla="*/ 166465 h 2420166"/>
              <a:gd name="connsiteX5" fmla="*/ 166465 w 3425199"/>
              <a:gd name="connsiteY5" fmla="*/ 0 h 2420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5199" h="2420166">
                <a:moveTo>
                  <a:pt x="166465" y="0"/>
                </a:moveTo>
                <a:lnTo>
                  <a:pt x="3425199" y="0"/>
                </a:lnTo>
                <a:lnTo>
                  <a:pt x="3425199" y="2420166"/>
                </a:lnTo>
                <a:lnTo>
                  <a:pt x="0" y="2420166"/>
                </a:lnTo>
                <a:lnTo>
                  <a:pt x="0" y="166465"/>
                </a:lnTo>
                <a:cubicBezTo>
                  <a:pt x="0" y="74529"/>
                  <a:pt x="74529" y="0"/>
                  <a:pt x="166465" y="0"/>
                </a:cubicBezTo>
                <a:close/>
              </a:path>
            </a:pathLst>
          </a:custGeom>
          <a:no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Resultado de imagen para nx">
            <a:extLst>
              <a:ext uri="{FF2B5EF4-FFF2-40B4-BE49-F238E27FC236}">
                <a16:creationId xmlns:a16="http://schemas.microsoft.com/office/drawing/2014/main" id="{969A25C4-0ED2-4C00-A7F7-94C4AAB3BDC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776" r="2" b="2"/>
          <a:stretch/>
        </p:blipFill>
        <p:spPr bwMode="auto">
          <a:xfrm>
            <a:off x="7619998" y="3200401"/>
            <a:ext cx="3425199" cy="2420166"/>
          </a:xfrm>
          <a:custGeom>
            <a:avLst/>
            <a:gdLst>
              <a:gd name="connsiteX0" fmla="*/ 0 w 3425199"/>
              <a:gd name="connsiteY0" fmla="*/ 0 h 2420166"/>
              <a:gd name="connsiteX1" fmla="*/ 3425199 w 3425199"/>
              <a:gd name="connsiteY1" fmla="*/ 0 h 2420166"/>
              <a:gd name="connsiteX2" fmla="*/ 3425199 w 3425199"/>
              <a:gd name="connsiteY2" fmla="*/ 2253701 h 2420166"/>
              <a:gd name="connsiteX3" fmla="*/ 3258734 w 3425199"/>
              <a:gd name="connsiteY3" fmla="*/ 2420166 h 2420166"/>
              <a:gd name="connsiteX4" fmla="*/ 0 w 3425199"/>
              <a:gd name="connsiteY4" fmla="*/ 2420166 h 2420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5199" h="2420166">
                <a:moveTo>
                  <a:pt x="0" y="0"/>
                </a:moveTo>
                <a:lnTo>
                  <a:pt x="3425199" y="0"/>
                </a:lnTo>
                <a:lnTo>
                  <a:pt x="3425199" y="2253701"/>
                </a:lnTo>
                <a:cubicBezTo>
                  <a:pt x="3425199" y="2345637"/>
                  <a:pt x="3350670" y="2420166"/>
                  <a:pt x="3258734" y="2420166"/>
                </a:cubicBezTo>
                <a:lnTo>
                  <a:pt x="0" y="2420166"/>
                </a:lnTo>
                <a:close/>
              </a:path>
            </a:pathLst>
          </a:custGeom>
          <a:no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9A9F26E1-87AF-4FE1-AAFC-358FADA857CC}"/>
              </a:ext>
            </a:extLst>
          </p:cNvPr>
          <p:cNvSpPr txBox="1"/>
          <p:nvPr/>
        </p:nvSpPr>
        <p:spPr>
          <a:xfrm>
            <a:off x="1141412" y="1343987"/>
            <a:ext cx="4499950" cy="646331"/>
          </a:xfrm>
          <a:prstGeom prst="rect">
            <a:avLst/>
          </a:prstGeom>
          <a:noFill/>
        </p:spPr>
        <p:txBody>
          <a:bodyPr wrap="square" rtlCol="0">
            <a:spAutoFit/>
          </a:bodyPr>
          <a:lstStyle/>
          <a:p>
            <a:pPr algn="just"/>
            <a:r>
              <a:rPr lang="es-MX" sz="3600" dirty="0">
                <a:latin typeface="+mj-lt"/>
              </a:rPr>
              <a:t>Justificación</a:t>
            </a:r>
          </a:p>
        </p:txBody>
      </p:sp>
      <p:sp>
        <p:nvSpPr>
          <p:cNvPr id="4" name="Marcador de número de diapositiva 3">
            <a:extLst>
              <a:ext uri="{FF2B5EF4-FFF2-40B4-BE49-F238E27FC236}">
                <a16:creationId xmlns:a16="http://schemas.microsoft.com/office/drawing/2014/main" id="{55251940-25BC-4A21-9F7C-2490F60E1ECB}"/>
              </a:ext>
            </a:extLst>
          </p:cNvPr>
          <p:cNvSpPr>
            <a:spLocks noGrp="1"/>
          </p:cNvSpPr>
          <p:nvPr>
            <p:ph type="sldNum" sz="quarter" idx="12"/>
          </p:nvPr>
        </p:nvSpPr>
        <p:spPr/>
        <p:txBody>
          <a:bodyPr/>
          <a:lstStyle/>
          <a:p>
            <a:fld id="{6D22F896-40B5-4ADD-8801-0D06FADFA095}" type="slidenum">
              <a:rPr lang="en-US" smtClean="0"/>
              <a:t>8</a:t>
            </a:fld>
            <a:endParaRPr lang="en-US" dirty="0"/>
          </a:p>
        </p:txBody>
      </p:sp>
    </p:spTree>
    <p:extLst>
      <p:ext uri="{BB962C8B-B14F-4D97-AF65-F5344CB8AC3E}">
        <p14:creationId xmlns:p14="http://schemas.microsoft.com/office/powerpoint/2010/main" val="1302115753"/>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DB646BD-0402-48B4-A3A3-8BC00346CAAB}"/>
              </a:ext>
            </a:extLst>
          </p:cNvPr>
          <p:cNvSpPr>
            <a:spLocks noGrp="1"/>
          </p:cNvSpPr>
          <p:nvPr>
            <p:ph idx="1"/>
          </p:nvPr>
        </p:nvSpPr>
        <p:spPr>
          <a:xfrm>
            <a:off x="1141412" y="1723292"/>
            <a:ext cx="9905999" cy="4516189"/>
          </a:xfrm>
        </p:spPr>
        <p:txBody>
          <a:bodyPr>
            <a:normAutofit/>
          </a:bodyPr>
          <a:lstStyle/>
          <a:p>
            <a:pPr marL="457200" indent="-457200">
              <a:buFont typeface="+mj-lt"/>
              <a:buAutoNum type="arabicPeriod"/>
            </a:pPr>
            <a:r>
              <a:rPr lang="es-MX" dirty="0"/>
              <a:t>Conceptos de voltaje y corriente</a:t>
            </a:r>
          </a:p>
          <a:p>
            <a:pPr marL="457200" indent="-457200">
              <a:buFont typeface="+mj-lt"/>
              <a:buAutoNum type="arabicPeriod"/>
            </a:pPr>
            <a:r>
              <a:rPr lang="es-MX" dirty="0"/>
              <a:t>Circuitos de control y potencia</a:t>
            </a:r>
          </a:p>
          <a:p>
            <a:pPr marL="457200" indent="-457200">
              <a:buFont typeface="+mj-lt"/>
              <a:buAutoNum type="arabicPeriod"/>
            </a:pPr>
            <a:r>
              <a:rPr lang="es-MX" dirty="0"/>
              <a:t>Fuerzas aerodinámicas</a:t>
            </a:r>
          </a:p>
          <a:p>
            <a:pPr marL="457200" lvl="1" indent="0">
              <a:buNone/>
            </a:pPr>
            <a:r>
              <a:rPr lang="es-MX" sz="2400" dirty="0"/>
              <a:t>3.1</a:t>
            </a:r>
            <a:r>
              <a:rPr lang="es-MX" dirty="0"/>
              <a:t>	Fuerza de arrastre y propulsión</a:t>
            </a:r>
          </a:p>
          <a:p>
            <a:pPr marL="457200" lvl="1" indent="0">
              <a:buNone/>
            </a:pPr>
            <a:r>
              <a:rPr lang="es-MX" sz="2400" dirty="0"/>
              <a:t>3.2</a:t>
            </a:r>
            <a:r>
              <a:rPr lang="es-MX" dirty="0"/>
              <a:t>	Fuerza de sustentación</a:t>
            </a:r>
          </a:p>
          <a:p>
            <a:pPr marL="457200" lvl="1" indent="0">
              <a:buNone/>
            </a:pPr>
            <a:r>
              <a:rPr lang="es-MX" sz="2400" dirty="0"/>
              <a:t>3.3</a:t>
            </a:r>
            <a:r>
              <a:rPr lang="es-MX" dirty="0"/>
              <a:t>	Momento de cabeceo</a:t>
            </a:r>
          </a:p>
          <a:p>
            <a:pPr marL="457200" indent="-457200">
              <a:buFont typeface="+mj-lt"/>
              <a:buAutoNum type="arabicPeriod"/>
            </a:pPr>
            <a:r>
              <a:rPr lang="es-MX" dirty="0"/>
              <a:t>Relaciones lineales (ecuación de primer grado) </a:t>
            </a:r>
          </a:p>
          <a:p>
            <a:pPr marL="0" indent="0">
              <a:buNone/>
            </a:pPr>
            <a:r>
              <a:rPr lang="es-MX" dirty="0"/>
              <a:t>     Voltaje – Velocidad del viento</a:t>
            </a:r>
          </a:p>
        </p:txBody>
      </p:sp>
      <p:pic>
        <p:nvPicPr>
          <p:cNvPr id="1030" name="Picture 6" descr="Resultado de imagen para fuerzas aerodinamicas">
            <a:extLst>
              <a:ext uri="{FF2B5EF4-FFF2-40B4-BE49-F238E27FC236}">
                <a16:creationId xmlns:a16="http://schemas.microsoft.com/office/drawing/2014/main" id="{C718E051-301A-4267-8CAD-4C8716E09DBF}"/>
              </a:ext>
            </a:extLst>
          </p:cNvPr>
          <p:cNvPicPr>
            <a:picLocks noChangeAspect="1" noChangeArrowheads="1"/>
          </p:cNvPicPr>
          <p:nvPr/>
        </p:nvPicPr>
        <p:blipFill>
          <a:blip r:embed="rId3">
            <a:biLevel thresh="25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6777038" y="1914525"/>
            <a:ext cx="4086225" cy="2438400"/>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4CC6F97F-11FF-45A9-BC82-0BB84ACAF823}"/>
              </a:ext>
            </a:extLst>
          </p:cNvPr>
          <p:cNvSpPr txBox="1"/>
          <p:nvPr/>
        </p:nvSpPr>
        <p:spPr>
          <a:xfrm>
            <a:off x="1141412" y="822362"/>
            <a:ext cx="4499950" cy="646331"/>
          </a:xfrm>
          <a:prstGeom prst="rect">
            <a:avLst/>
          </a:prstGeom>
          <a:noFill/>
        </p:spPr>
        <p:txBody>
          <a:bodyPr wrap="square" rtlCol="0">
            <a:spAutoFit/>
          </a:bodyPr>
          <a:lstStyle/>
          <a:p>
            <a:pPr algn="just"/>
            <a:r>
              <a:rPr lang="es-MX" sz="3600" dirty="0">
                <a:latin typeface="+mj-lt"/>
              </a:rPr>
              <a:t>Marco Teórico</a:t>
            </a:r>
          </a:p>
        </p:txBody>
      </p:sp>
      <p:sp>
        <p:nvSpPr>
          <p:cNvPr id="4" name="Marcador de número de diapositiva 3">
            <a:extLst>
              <a:ext uri="{FF2B5EF4-FFF2-40B4-BE49-F238E27FC236}">
                <a16:creationId xmlns:a16="http://schemas.microsoft.com/office/drawing/2014/main" id="{11D0E23F-5D30-4976-A254-E9CBBCE25508}"/>
              </a:ext>
            </a:extLst>
          </p:cNvPr>
          <p:cNvSpPr>
            <a:spLocks noGrp="1"/>
          </p:cNvSpPr>
          <p:nvPr>
            <p:ph type="sldNum" sz="quarter" idx="12"/>
          </p:nvPr>
        </p:nvSpPr>
        <p:spPr/>
        <p:txBody>
          <a:bodyPr/>
          <a:lstStyle/>
          <a:p>
            <a:fld id="{6D22F896-40B5-4ADD-8801-0D06FADFA095}" type="slidenum">
              <a:rPr lang="en-US" smtClean="0"/>
              <a:t>9</a:t>
            </a:fld>
            <a:endParaRPr lang="en-US" dirty="0"/>
          </a:p>
        </p:txBody>
      </p:sp>
    </p:spTree>
    <p:extLst>
      <p:ext uri="{BB962C8B-B14F-4D97-AF65-F5344CB8AC3E}">
        <p14:creationId xmlns:p14="http://schemas.microsoft.com/office/powerpoint/2010/main" val="838812272"/>
      </p:ext>
    </p:extLst>
  </p:cSld>
  <p:clrMapOvr>
    <a:masterClrMapping/>
  </p:clrMapOvr>
  <p:transition spd="slow">
    <p:wip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o">
  <a:themeElements>
    <a:clrScheme name="Azul cáli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ircuito">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o">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142578CA-DEC9-49C3-80AF-C113973CC9A9}"/>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TotalTime>
  <Words>1707</Words>
  <Application>Microsoft Office PowerPoint</Application>
  <PresentationFormat>Panorámica</PresentationFormat>
  <Paragraphs>191</Paragraphs>
  <Slides>27</Slides>
  <Notes>23</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27</vt:i4>
      </vt:variant>
    </vt:vector>
  </HeadingPairs>
  <TitlesOfParts>
    <vt:vector size="32" baseType="lpstr">
      <vt:lpstr>Arial</vt:lpstr>
      <vt:lpstr>Calibri</vt:lpstr>
      <vt:lpstr>Tw Cen MT</vt:lpstr>
      <vt:lpstr>Wingdings</vt:lpstr>
      <vt:lpstr>Circuito</vt:lpstr>
      <vt:lpstr>Presentación de PowerPoint</vt:lpstr>
      <vt:lpstr>Comentarios de los profesores en la primera visita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anemómetro</vt:lpstr>
      <vt:lpstr>Escala de viento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Análisis de resultados</vt:lpstr>
      <vt:lpstr>Conclusiones</vt:lpstr>
      <vt:lpstr>Presentación de PowerPoint</vt:lpstr>
      <vt:lpstr>Recomendaciones</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Jaime Jiménez</dc:creator>
  <cp:lastModifiedBy>GUTIERREZ LEON MANUEL ALEJANDRO</cp:lastModifiedBy>
  <cp:revision>8</cp:revision>
  <dcterms:created xsi:type="dcterms:W3CDTF">2020-04-23T16:41:20Z</dcterms:created>
  <dcterms:modified xsi:type="dcterms:W3CDTF">2020-04-24T09:37:09Z</dcterms:modified>
</cp:coreProperties>
</file>